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57" r:id="rId2"/>
    <p:sldId id="294" r:id="rId3"/>
    <p:sldId id="291" r:id="rId4"/>
    <p:sldId id="281" r:id="rId5"/>
    <p:sldId id="293" r:id="rId6"/>
    <p:sldId id="289" r:id="rId7"/>
    <p:sldId id="283" r:id="rId8"/>
    <p:sldId id="284" r:id="rId9"/>
    <p:sldId id="285" r:id="rId10"/>
    <p:sldId id="287" r:id="rId11"/>
    <p:sldId id="288" r:id="rId12"/>
    <p:sldId id="312" r:id="rId13"/>
    <p:sldId id="301" r:id="rId14"/>
    <p:sldId id="278" r:id="rId15"/>
    <p:sldId id="313" r:id="rId16"/>
    <p:sldId id="314" r:id="rId17"/>
    <p:sldId id="336" r:id="rId18"/>
    <p:sldId id="262" r:id="rId19"/>
    <p:sldId id="302" r:id="rId20"/>
    <p:sldId id="268" r:id="rId21"/>
    <p:sldId id="263" r:id="rId22"/>
    <p:sldId id="264" r:id="rId23"/>
    <p:sldId id="267" r:id="rId24"/>
    <p:sldId id="265" r:id="rId25"/>
    <p:sldId id="266" r:id="rId26"/>
    <p:sldId id="269" r:id="rId27"/>
    <p:sldId id="270" r:id="rId28"/>
    <p:sldId id="272" r:id="rId29"/>
    <p:sldId id="273" r:id="rId30"/>
    <p:sldId id="274" r:id="rId31"/>
    <p:sldId id="275" r:id="rId32"/>
    <p:sldId id="338" r:id="rId33"/>
    <p:sldId id="323" r:id="rId34"/>
    <p:sldId id="276" r:id="rId35"/>
    <p:sldId id="316" r:id="rId36"/>
    <p:sldId id="310" r:id="rId37"/>
    <p:sldId id="322" r:id="rId38"/>
    <p:sldId id="307" r:id="rId39"/>
    <p:sldId id="317" r:id="rId40"/>
    <p:sldId id="304" r:id="rId41"/>
    <p:sldId id="335" r:id="rId42"/>
    <p:sldId id="308" r:id="rId43"/>
    <p:sldId id="324" r:id="rId44"/>
    <p:sldId id="329" r:id="rId45"/>
    <p:sldId id="305" r:id="rId46"/>
    <p:sldId id="309" r:id="rId47"/>
    <p:sldId id="303" r:id="rId48"/>
    <p:sldId id="333" r:id="rId49"/>
    <p:sldId id="334" r:id="rId50"/>
    <p:sldId id="332" r:id="rId51"/>
    <p:sldId id="337" r:id="rId52"/>
    <p:sldId id="331" r:id="rId53"/>
    <p:sldId id="258" r:id="rId54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rojects\EAVS\2016\Copy%20of%20DropOffHisto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Presidential years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Sheet1!$B$1:$AJ$1</c:f>
              <c:numCache>
                <c:formatCode>General</c:formatCode>
                <c:ptCount val="35"/>
                <c:pt idx="0">
                  <c:v>1948</c:v>
                </c:pt>
                <c:pt idx="1">
                  <c:v>1950</c:v>
                </c:pt>
                <c:pt idx="2">
                  <c:v>1952</c:v>
                </c:pt>
                <c:pt idx="3">
                  <c:v>1954</c:v>
                </c:pt>
                <c:pt idx="4">
                  <c:v>1956</c:v>
                </c:pt>
                <c:pt idx="5">
                  <c:v>1958</c:v>
                </c:pt>
                <c:pt idx="6">
                  <c:v>1960</c:v>
                </c:pt>
                <c:pt idx="7">
                  <c:v>1962</c:v>
                </c:pt>
                <c:pt idx="8">
                  <c:v>1964</c:v>
                </c:pt>
                <c:pt idx="9">
                  <c:v>1966</c:v>
                </c:pt>
                <c:pt idx="10">
                  <c:v>1968</c:v>
                </c:pt>
                <c:pt idx="11">
                  <c:v>1970</c:v>
                </c:pt>
                <c:pt idx="12">
                  <c:v>1972</c:v>
                </c:pt>
                <c:pt idx="13">
                  <c:v>1974</c:v>
                </c:pt>
                <c:pt idx="14">
                  <c:v>1976</c:v>
                </c:pt>
                <c:pt idx="15">
                  <c:v>1978</c:v>
                </c:pt>
                <c:pt idx="16">
                  <c:v>1980</c:v>
                </c:pt>
                <c:pt idx="17">
                  <c:v>1982</c:v>
                </c:pt>
                <c:pt idx="18">
                  <c:v>1984</c:v>
                </c:pt>
                <c:pt idx="19">
                  <c:v>1986</c:v>
                </c:pt>
                <c:pt idx="20">
                  <c:v>1988</c:v>
                </c:pt>
                <c:pt idx="21">
                  <c:v>1990</c:v>
                </c:pt>
                <c:pt idx="22">
                  <c:v>1992</c:v>
                </c:pt>
                <c:pt idx="23">
                  <c:v>1994</c:v>
                </c:pt>
                <c:pt idx="24">
                  <c:v>1996</c:v>
                </c:pt>
                <c:pt idx="25">
                  <c:v>1998</c:v>
                </c:pt>
                <c:pt idx="26">
                  <c:v>2000</c:v>
                </c:pt>
                <c:pt idx="27">
                  <c:v>2002</c:v>
                </c:pt>
                <c:pt idx="28">
                  <c:v>2004</c:v>
                </c:pt>
                <c:pt idx="29">
                  <c:v>2006</c:v>
                </c:pt>
                <c:pt idx="30">
                  <c:v>2008</c:v>
                </c:pt>
                <c:pt idx="31">
                  <c:v>2010</c:v>
                </c:pt>
                <c:pt idx="32">
                  <c:v>2012</c:v>
                </c:pt>
                <c:pt idx="33">
                  <c:v>2014</c:v>
                </c:pt>
                <c:pt idx="34">
                  <c:v>2016</c:v>
                </c:pt>
              </c:numCache>
            </c:numRef>
          </c:cat>
          <c:val>
            <c:numRef>
              <c:f>Sheet1!$B$2:$AJ$2</c:f>
              <c:numCache>
                <c:formatCode>General</c:formatCode>
                <c:ptCount val="35"/>
                <c:pt idx="0" formatCode="0.0">
                  <c:v>2.2999999999999998</c:v>
                </c:pt>
                <c:pt idx="2" formatCode="0.0">
                  <c:v>1.6</c:v>
                </c:pt>
                <c:pt idx="4" formatCode="0.0">
                  <c:v>2</c:v>
                </c:pt>
                <c:pt idx="6" formatCode="0.0">
                  <c:v>1.6</c:v>
                </c:pt>
                <c:pt idx="8" formatCode="0.0">
                  <c:v>1.9</c:v>
                </c:pt>
                <c:pt idx="10" formatCode="0.0">
                  <c:v>1.6</c:v>
                </c:pt>
                <c:pt idx="12" formatCode="0.0">
                  <c:v>2.7</c:v>
                </c:pt>
                <c:pt idx="14" formatCode="0.0">
                  <c:v>2.2999999999999998</c:v>
                </c:pt>
                <c:pt idx="16" formatCode="0.0">
                  <c:v>2</c:v>
                </c:pt>
                <c:pt idx="18" formatCode="0.0">
                  <c:v>2.4</c:v>
                </c:pt>
                <c:pt idx="20" formatCode="0.0">
                  <c:v>2.4</c:v>
                </c:pt>
                <c:pt idx="22" formatCode="0.0">
                  <c:v>1.8</c:v>
                </c:pt>
                <c:pt idx="24" formatCode="0.0">
                  <c:v>2</c:v>
                </c:pt>
                <c:pt idx="26" formatCode="0.0">
                  <c:v>1.8</c:v>
                </c:pt>
                <c:pt idx="28" formatCode="0.0">
                  <c:v>1</c:v>
                </c:pt>
                <c:pt idx="30" formatCode="0.0">
                  <c:v>0.99</c:v>
                </c:pt>
                <c:pt idx="32" formatCode="0.0">
                  <c:v>0.82</c:v>
                </c:pt>
                <c:pt idx="34" formatCode="0.0">
                  <c:v>1.72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BD-4618-B6BD-D2D9C7B70ADD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Non-Presidential years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4">
                  <a:tint val="65000"/>
                </a:schemeClr>
              </a:solidFill>
              <a:ln w="9525">
                <a:solidFill>
                  <a:schemeClr val="accent4">
                    <a:tint val="65000"/>
                  </a:schemeClr>
                </a:solidFill>
              </a:ln>
              <a:effectLst/>
            </c:spPr>
          </c:marker>
          <c:cat>
            <c:numRef>
              <c:f>Sheet1!$B$1:$AJ$1</c:f>
              <c:numCache>
                <c:formatCode>General</c:formatCode>
                <c:ptCount val="35"/>
                <c:pt idx="0">
                  <c:v>1948</c:v>
                </c:pt>
                <c:pt idx="1">
                  <c:v>1950</c:v>
                </c:pt>
                <c:pt idx="2">
                  <c:v>1952</c:v>
                </c:pt>
                <c:pt idx="3">
                  <c:v>1954</c:v>
                </c:pt>
                <c:pt idx="4">
                  <c:v>1956</c:v>
                </c:pt>
                <c:pt idx="5">
                  <c:v>1958</c:v>
                </c:pt>
                <c:pt idx="6">
                  <c:v>1960</c:v>
                </c:pt>
                <c:pt idx="7">
                  <c:v>1962</c:v>
                </c:pt>
                <c:pt idx="8">
                  <c:v>1964</c:v>
                </c:pt>
                <c:pt idx="9">
                  <c:v>1966</c:v>
                </c:pt>
                <c:pt idx="10">
                  <c:v>1968</c:v>
                </c:pt>
                <c:pt idx="11">
                  <c:v>1970</c:v>
                </c:pt>
                <c:pt idx="12">
                  <c:v>1972</c:v>
                </c:pt>
                <c:pt idx="13">
                  <c:v>1974</c:v>
                </c:pt>
                <c:pt idx="14">
                  <c:v>1976</c:v>
                </c:pt>
                <c:pt idx="15">
                  <c:v>1978</c:v>
                </c:pt>
                <c:pt idx="16">
                  <c:v>1980</c:v>
                </c:pt>
                <c:pt idx="17">
                  <c:v>1982</c:v>
                </c:pt>
                <c:pt idx="18">
                  <c:v>1984</c:v>
                </c:pt>
                <c:pt idx="19">
                  <c:v>1986</c:v>
                </c:pt>
                <c:pt idx="20">
                  <c:v>1988</c:v>
                </c:pt>
                <c:pt idx="21">
                  <c:v>1990</c:v>
                </c:pt>
                <c:pt idx="22">
                  <c:v>1992</c:v>
                </c:pt>
                <c:pt idx="23">
                  <c:v>1994</c:v>
                </c:pt>
                <c:pt idx="24">
                  <c:v>1996</c:v>
                </c:pt>
                <c:pt idx="25">
                  <c:v>1998</c:v>
                </c:pt>
                <c:pt idx="26">
                  <c:v>2000</c:v>
                </c:pt>
                <c:pt idx="27">
                  <c:v>2002</c:v>
                </c:pt>
                <c:pt idx="28">
                  <c:v>2004</c:v>
                </c:pt>
                <c:pt idx="29">
                  <c:v>2006</c:v>
                </c:pt>
                <c:pt idx="30">
                  <c:v>2008</c:v>
                </c:pt>
                <c:pt idx="31">
                  <c:v>2010</c:v>
                </c:pt>
                <c:pt idx="32">
                  <c:v>2012</c:v>
                </c:pt>
                <c:pt idx="33">
                  <c:v>2014</c:v>
                </c:pt>
                <c:pt idx="34">
                  <c:v>2016</c:v>
                </c:pt>
              </c:numCache>
            </c:numRef>
          </c:cat>
          <c:val>
            <c:numRef>
              <c:f>Sheet1!$B$3:$AJ$3</c:f>
              <c:numCache>
                <c:formatCode>0.0</c:formatCode>
                <c:ptCount val="35"/>
                <c:pt idx="1">
                  <c:v>3</c:v>
                </c:pt>
                <c:pt idx="3">
                  <c:v>2.5</c:v>
                </c:pt>
                <c:pt idx="5">
                  <c:v>2.8</c:v>
                </c:pt>
                <c:pt idx="7">
                  <c:v>2.1</c:v>
                </c:pt>
                <c:pt idx="9">
                  <c:v>2.2999999999999998</c:v>
                </c:pt>
                <c:pt idx="11">
                  <c:v>2.7</c:v>
                </c:pt>
                <c:pt idx="13">
                  <c:v>3.3</c:v>
                </c:pt>
                <c:pt idx="15">
                  <c:v>3.4</c:v>
                </c:pt>
                <c:pt idx="17">
                  <c:v>3.1</c:v>
                </c:pt>
                <c:pt idx="19">
                  <c:v>4.3</c:v>
                </c:pt>
                <c:pt idx="21">
                  <c:v>3.3</c:v>
                </c:pt>
                <c:pt idx="23">
                  <c:v>2.7</c:v>
                </c:pt>
                <c:pt idx="25">
                  <c:v>3</c:v>
                </c:pt>
                <c:pt idx="27">
                  <c:v>2.2999999999999998</c:v>
                </c:pt>
                <c:pt idx="29">
                  <c:v>2.9</c:v>
                </c:pt>
                <c:pt idx="31">
                  <c:v>1.2</c:v>
                </c:pt>
                <c:pt idx="33">
                  <c:v>1.73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BD-4618-B6BD-D2D9C7B70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637296"/>
        <c:axId val="407645168"/>
      </c:lineChart>
      <c:catAx>
        <c:axId val="407637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645168"/>
        <c:crosses val="autoZero"/>
        <c:auto val="1"/>
        <c:lblAlgn val="ctr"/>
        <c:lblOffset val="100"/>
        <c:noMultiLvlLbl val="0"/>
      </c:catAx>
      <c:valAx>
        <c:axId val="407645168"/>
        <c:scaling>
          <c:orientation val="minMax"/>
          <c:max val="4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Drop-Off Rate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637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EDB9CA-1E7C-4FB0-AC58-ED77F46811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833704-5D84-4337-9645-98C44B9760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21B176F8-C57D-44E7-A1D1-D213AD237D5A}" type="datetime1">
              <a:rPr lang="en-US" smtClean="0"/>
              <a:t>9/11/2017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AFFB7-604E-471E-BBC6-D4C3B6E264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C2EDE-8711-4E15-9A5D-AD1F78FDC6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C689959-F78D-4873-AA38-67A6F3294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55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D5CF0313-3EA6-4392-91ED-20E924065B0C}" type="datetime1">
              <a:rPr lang="en-US" smtClean="0"/>
              <a:t>9/11/2017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A6BFC3F-373D-45C4-ACFB-C9B351FD5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560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119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>
            <a:extLst>
              <a:ext uri="{FF2B5EF4-FFF2-40B4-BE49-F238E27FC236}">
                <a16:creationId xmlns:a16="http://schemas.microsoft.com/office/drawing/2014/main" id="{A380CED3-BBD7-42C3-9E34-8116EE1878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FB08AEE7-638C-4ADA-9511-2E3DCE7BE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167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>
            <a:extLst>
              <a:ext uri="{FF2B5EF4-FFF2-40B4-BE49-F238E27FC236}">
                <a16:creationId xmlns:a16="http://schemas.microsoft.com/office/drawing/2014/main" id="{0F7A151E-D660-495B-B078-547C5E3935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>
            <a:extLst>
              <a:ext uri="{FF2B5EF4-FFF2-40B4-BE49-F238E27FC236}">
                <a16:creationId xmlns:a16="http://schemas.microsoft.com/office/drawing/2014/main" id="{FDF21C09-FE63-4175-AB2E-1669401A7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177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CC693BC0-1DF5-4363-B062-995FCF0EDD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FE33B008-1FAD-4505-B21D-B7DF08A03A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966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>
            <a:extLst>
              <a:ext uri="{FF2B5EF4-FFF2-40B4-BE49-F238E27FC236}">
                <a16:creationId xmlns:a16="http://schemas.microsoft.com/office/drawing/2014/main" id="{46153191-E3F3-4A4C-B27B-4F53CE09B5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id="{9EDBA9B4-7655-479D-843E-8D6082C9D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627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5325"/>
            <a:ext cx="6196013" cy="3486150"/>
          </a:xfrm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811" y="4416109"/>
            <a:ext cx="5504192" cy="418401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778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5325"/>
            <a:ext cx="6196013" cy="3486150"/>
          </a:xfrm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811" y="4416109"/>
            <a:ext cx="5504192" cy="418401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861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>
            <a:extLst>
              <a:ext uri="{FF2B5EF4-FFF2-40B4-BE49-F238E27FC236}">
                <a16:creationId xmlns:a16="http://schemas.microsoft.com/office/drawing/2014/main" id="{329A272C-26B9-440E-9500-C9ADDDB6A5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>
            <a:extLst>
              <a:ext uri="{FF2B5EF4-FFF2-40B4-BE49-F238E27FC236}">
                <a16:creationId xmlns:a16="http://schemas.microsoft.com/office/drawing/2014/main" id="{030070BE-B04E-4C20-950E-9D4EA431C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621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>
            <a:extLst>
              <a:ext uri="{FF2B5EF4-FFF2-40B4-BE49-F238E27FC236}">
                <a16:creationId xmlns:a16="http://schemas.microsoft.com/office/drawing/2014/main" id="{B13005DC-AA80-4CCC-8D9B-A29C31B346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>
            <a:extLst>
              <a:ext uri="{FF2B5EF4-FFF2-40B4-BE49-F238E27FC236}">
                <a16:creationId xmlns:a16="http://schemas.microsoft.com/office/drawing/2014/main" id="{37001EF2-3C15-44BA-93DF-E97B11AD3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619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725" y="706438"/>
            <a:ext cx="6291263" cy="3540125"/>
          </a:xfrm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7739" y="4483576"/>
            <a:ext cx="5575543" cy="4247938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77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Brace Presentation to EVN Symposium</a:t>
            </a:r>
          </a:p>
        </p:txBody>
      </p:sp>
    </p:spTree>
    <p:extLst>
      <p:ext uri="{BB962C8B-B14F-4D97-AF65-F5344CB8AC3E}">
        <p14:creationId xmlns:p14="http://schemas.microsoft.com/office/powerpoint/2010/main" val="137429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211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79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B1A83BEC-2C72-4EE9-987A-90367CD640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3A12838E-591F-4190-8CE6-038024E15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7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>
            <a:extLst>
              <a:ext uri="{FF2B5EF4-FFF2-40B4-BE49-F238E27FC236}">
                <a16:creationId xmlns:a16="http://schemas.microsoft.com/office/drawing/2014/main" id="{2389E164-DAC0-4F15-99FD-E42973A30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>
            <a:extLst>
              <a:ext uri="{FF2B5EF4-FFF2-40B4-BE49-F238E27FC236}">
                <a16:creationId xmlns:a16="http://schemas.microsoft.com/office/drawing/2014/main" id="{32149ED0-1BE1-4BB6-AAC4-88E531C89D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176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>
            <a:extLst>
              <a:ext uri="{FF2B5EF4-FFF2-40B4-BE49-F238E27FC236}">
                <a16:creationId xmlns:a16="http://schemas.microsoft.com/office/drawing/2014/main" id="{E1E4703A-93EC-4492-8DCF-1F793AC048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id="{52BEEBE8-8F9C-4CFC-837C-8086D56CD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8C9B0455-37AC-40DB-AAFF-078553FDD9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FA8453D6-7045-4BFB-B5D3-3B88BF549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14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20" name="Rectangle 140"/>
          <p:cNvSpPr>
            <a:spLocks noGrp="1" noChangeArrowheads="1"/>
          </p:cNvSpPr>
          <p:nvPr>
            <p:ph type="ctrTitle" sz="quarter"/>
          </p:nvPr>
        </p:nvSpPr>
        <p:spPr>
          <a:xfrm>
            <a:off x="3454400" y="2640013"/>
            <a:ext cx="8026400" cy="1230312"/>
          </a:xfrm>
        </p:spPr>
        <p:txBody>
          <a:bodyPr/>
          <a:lstStyle>
            <a:lvl1pPr algn="r">
              <a:defRPr sz="38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97421" name="Rectangle 1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54400" y="3867150"/>
            <a:ext cx="8026400" cy="685800"/>
          </a:xfrm>
        </p:spPr>
        <p:txBody>
          <a:bodyPr/>
          <a:lstStyle>
            <a:lvl1pPr marL="0" indent="0" algn="r">
              <a:buFontTx/>
              <a:buNone/>
              <a:defRPr sz="1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97422" name="Rectangle 14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81E82E-3222-48EA-81D7-E3B9E5626FD5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97423" name="Rectangle 14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97424" name="Rectangle 14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42BD8-B023-4BA2-ADC2-2F9212200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13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728F5-F512-43EC-8A9A-F0AE68499393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88782-62BD-4331-8CAE-7608B3D5F5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07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2200" y="381000"/>
            <a:ext cx="26670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7978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138BB8-FC27-4041-93B7-877C9139DF0C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2A1DD-DA52-43DA-9701-490AD0FB42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35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81000"/>
            <a:ext cx="10668000" cy="1157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11200" y="1600200"/>
            <a:ext cx="106680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4800" y="6324600"/>
            <a:ext cx="2235200" cy="247650"/>
          </a:xfrm>
        </p:spPr>
        <p:txBody>
          <a:bodyPr/>
          <a:lstStyle>
            <a:lvl1pPr>
              <a:defRPr/>
            </a:lvl1pPr>
          </a:lstStyle>
          <a:p>
            <a:fld id="{20153AA6-D371-4557-8F1D-FFEF63DD06D6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24600"/>
            <a:ext cx="3860800" cy="2476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6324600"/>
            <a:ext cx="1422400" cy="247650"/>
          </a:xfrm>
        </p:spPr>
        <p:txBody>
          <a:bodyPr/>
          <a:lstStyle>
            <a:lvl1pPr>
              <a:defRPr/>
            </a:lvl1pPr>
          </a:lstStyle>
          <a:p>
            <a:fld id="{961A748D-695C-436A-B142-F969225072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429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11200" y="381000"/>
            <a:ext cx="10668000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>
          <a:xfrm>
            <a:off x="304800" y="6324600"/>
            <a:ext cx="2235200" cy="247650"/>
          </a:xfrm>
        </p:spPr>
        <p:txBody>
          <a:bodyPr/>
          <a:lstStyle>
            <a:lvl1pPr>
              <a:defRPr/>
            </a:lvl1pPr>
          </a:lstStyle>
          <a:p>
            <a:fld id="{EDDC61C7-AC91-4492-9738-856F8E00BB48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24600"/>
            <a:ext cx="3860800" cy="2476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63200" y="6324600"/>
            <a:ext cx="1422400" cy="247650"/>
          </a:xfrm>
        </p:spPr>
        <p:txBody>
          <a:bodyPr/>
          <a:lstStyle>
            <a:lvl1pPr>
              <a:defRPr/>
            </a:lvl1pPr>
          </a:lstStyle>
          <a:p>
            <a:fld id="{73A783FF-2091-4DAE-ADAC-BA972FE08A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4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9F4E2-0BD4-40D4-A7FE-C94383152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81000"/>
            <a:ext cx="10668000" cy="1157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5A4D45D-5B65-452F-9D61-E405C0016D1B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711200" y="1600200"/>
            <a:ext cx="106680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6BA9E-2152-4443-BF6E-87EB7C4F9F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04800" y="6324600"/>
            <a:ext cx="2235200" cy="247650"/>
          </a:xfrm>
        </p:spPr>
        <p:txBody>
          <a:bodyPr/>
          <a:lstStyle>
            <a:lvl1pPr>
              <a:defRPr/>
            </a:lvl1pPr>
          </a:lstStyle>
          <a:p>
            <a:fld id="{FA55D090-981B-4CCF-A7C6-037293BCEBE3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7EE29-6FA9-4754-B043-03C9F9B7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6324600"/>
            <a:ext cx="3860800" cy="2476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12880-82D5-4837-8CF4-66742FA1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324600"/>
            <a:ext cx="1422400" cy="247650"/>
          </a:xfrm>
        </p:spPr>
        <p:txBody>
          <a:bodyPr/>
          <a:lstStyle>
            <a:lvl1pPr>
              <a:defRPr/>
            </a:lvl1pPr>
          </a:lstStyle>
          <a:p>
            <a:fld id="{B64F4CF6-9327-446E-9BE9-7C04EA58E3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778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81000"/>
            <a:ext cx="10668000" cy="1157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600200"/>
            <a:ext cx="523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600200"/>
            <a:ext cx="523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xfrm>
            <a:off x="304800" y="6324600"/>
            <a:ext cx="2235200" cy="247650"/>
          </a:xfrm>
        </p:spPr>
        <p:txBody>
          <a:bodyPr/>
          <a:lstStyle>
            <a:lvl1pPr>
              <a:defRPr/>
            </a:lvl1pPr>
          </a:lstStyle>
          <a:p>
            <a:fld id="{0753BD08-F62D-490C-9F38-315565DB757D}" type="datetime1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24600"/>
            <a:ext cx="3860800" cy="247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Brace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0" y="6324600"/>
            <a:ext cx="1422400" cy="247650"/>
          </a:xfrm>
        </p:spPr>
        <p:txBody>
          <a:bodyPr/>
          <a:lstStyle>
            <a:lvl1pPr>
              <a:defRPr/>
            </a:lvl1pPr>
          </a:lstStyle>
          <a:p>
            <a:fld id="{CA879DC8-1F0C-4121-9B22-D2F053D7E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7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79E9AD-C794-471A-8AB6-9A95517F2262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2736B-5EF9-4DFD-977F-1C10D6324D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6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07DA08-CA47-443D-AEEB-BF28DA32181D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90634-2569-413F-A82D-49BA16C42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0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00200"/>
            <a:ext cx="523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600200"/>
            <a:ext cx="523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D50D10-76A5-4A4C-A71F-A5FEC44D63EB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80FC7-ECAD-495C-8D33-A7B88EA02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69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86A671-E72F-4F36-BA85-D28B567C5978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B7020-FAAC-4098-80EF-6CDC6BED8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014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6B8D57-04C4-421A-A5AB-93BC168EAB81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F7829-3AC0-4445-9046-42EED8C326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45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B621BC-1154-4ABE-9C54-793DCBFDC52D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56794-E641-428F-871A-8C0481AE90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73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B35B9B-2519-44D7-8E40-ADE22A52FECE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59FFC-FBCA-4FD5-BCDA-1AED2C521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49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56CEF6-560F-4029-B8C5-804073CA5D91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E7FBB-FEBF-4579-8C69-DA8D67548C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14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9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81000"/>
            <a:ext cx="106680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6394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00200"/>
            <a:ext cx="1066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6398" name="Rectangle 142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04800" y="6324600"/>
            <a:ext cx="22352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fld id="{77258E78-0929-4361-810C-654B7F733867}" type="datetime1">
              <a:rPr lang="en-US" altLang="en-US" smtClean="0"/>
              <a:t>9/11/2017</a:t>
            </a:fld>
            <a:endParaRPr lang="en-US" altLang="en-US"/>
          </a:p>
        </p:txBody>
      </p:sp>
      <p:sp>
        <p:nvSpPr>
          <p:cNvPr id="96399" name="Rectangle 14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324600"/>
            <a:ext cx="38608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altLang="en-US"/>
              <a:t>Brace Slides</a:t>
            </a:r>
          </a:p>
        </p:txBody>
      </p:sp>
      <p:sp>
        <p:nvSpPr>
          <p:cNvPr id="96400" name="Rectangle 1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324600"/>
            <a:ext cx="1422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fld id="{E2257D7F-3A59-4090-8CC1-1EC98A601E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64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entury Gothic" panose="020B0502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entury Gothic" panose="020B0502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entury Gothic" panose="020B0502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entury Gothic" panose="020B0502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entury Gothic" panose="020B0502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entury Gothic" panose="020B0502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entury Gothic" panose="020B0502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entury Gothic" panose="020B0502020202020204" pitchFamily="34" charset="0"/>
        </a:defRPr>
      </a:lvl9pPr>
    </p:titleStyle>
    <p:bodyStyle>
      <a:lvl1pPr marL="342900" indent="-342900" algn="l" rtl="0" fontAlgn="base">
        <a:spcBef>
          <a:spcPct val="40000"/>
        </a:spcBef>
        <a:spcAft>
          <a:spcPct val="0"/>
        </a:spcAft>
        <a:buClr>
          <a:srgbClr val="000000"/>
        </a:buClr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Century Gothic" panose="020B0502020202020204" pitchFamily="34" charset="0"/>
        <a:buChar char="−"/>
        <a:defRPr sz="22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Century Gothic" panose="020B0502020202020204" pitchFamily="34" charset="0"/>
        <a:buChar char="−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KBrace@electiondataservices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http://www.electiondataservices.com/" TargetMode="External"/><Relationship Id="rId4" Type="http://schemas.openxmlformats.org/officeDocument/2006/relationships/hyperlink" Target="mailto:KBrace@aol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0" name="Rectangle 1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/>
              <a:t>By Kimball Brace, President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Election Data Services, Inc.   2017</a:t>
            </a:r>
          </a:p>
        </p:txBody>
      </p:sp>
      <p:sp>
        <p:nvSpPr>
          <p:cNvPr id="9934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4018443" y="2657235"/>
            <a:ext cx="7353300" cy="1727478"/>
          </a:xfrm>
        </p:spPr>
        <p:txBody>
          <a:bodyPr/>
          <a:lstStyle/>
          <a:p>
            <a:r>
              <a:rPr lang="en-US" altLang="en-US" sz="3600" dirty="0"/>
              <a:t>The Election Process</a:t>
            </a:r>
            <a:br>
              <a:rPr lang="en-US" altLang="en-US" sz="3600" dirty="0"/>
            </a:br>
            <a:r>
              <a:rPr lang="en-US" altLang="en-US" sz="2800" i="1" dirty="0"/>
              <a:t>From a Data Prospective</a:t>
            </a:r>
            <a:br>
              <a:rPr lang="en-US" altLang="en-US" b="0" dirty="0"/>
            </a:br>
            <a:endParaRPr lang="en-US" alt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0E5FD-F4A6-482B-95AC-EFBBBBBFA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F42BD8-B023-4BA2-ADC2-2F9212200F9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752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>
            <a:extLst>
              <a:ext uri="{FF2B5EF4-FFF2-40B4-BE49-F238E27FC236}">
                <a16:creationId xmlns:a16="http://schemas.microsoft.com/office/drawing/2014/main" id="{7C445152-CF1D-42E3-BCA2-13B0F14D6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609600"/>
          </a:xfrm>
        </p:spPr>
        <p:txBody>
          <a:bodyPr/>
          <a:lstStyle/>
          <a:p>
            <a:r>
              <a:rPr lang="en-US" altLang="en-US"/>
              <a:t>Basic Election Administration Facts</a:t>
            </a:r>
          </a:p>
        </p:txBody>
      </p:sp>
      <p:sp>
        <p:nvSpPr>
          <p:cNvPr id="358403" name="Rectangle 3">
            <a:extLst>
              <a:ext uri="{FF2B5EF4-FFF2-40B4-BE49-F238E27FC236}">
                <a16:creationId xmlns:a16="http://schemas.microsoft.com/office/drawing/2014/main" id="{DD6C5D37-C4EB-49EE-B57F-DA563A964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/>
              <a:t>Elections are run in small jurisdictions</a:t>
            </a:r>
          </a:p>
          <a:p>
            <a:pPr lvl="1"/>
            <a:r>
              <a:rPr lang="en-US" altLang="en-US" b="1" dirty="0"/>
              <a:t>With small staff</a:t>
            </a:r>
          </a:p>
          <a:p>
            <a:pPr lvl="1"/>
            <a:r>
              <a:rPr lang="en-US" altLang="en-US" b="1" dirty="0"/>
              <a:t>Many of which are part-time or performing other functions</a:t>
            </a:r>
          </a:p>
          <a:p>
            <a:r>
              <a:rPr lang="en-US" altLang="en-US" b="1" dirty="0"/>
              <a:t>Reliance upon vendors for help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7A017B-5AA4-41A8-81FD-EEDBACE8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08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>
            <a:extLst>
              <a:ext uri="{FF2B5EF4-FFF2-40B4-BE49-F238E27FC236}">
                <a16:creationId xmlns:a16="http://schemas.microsoft.com/office/drawing/2014/main" id="{82F338AC-2B81-4D54-BC47-D1463161FC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762000"/>
          </a:xfrm>
        </p:spPr>
        <p:txBody>
          <a:bodyPr/>
          <a:lstStyle/>
          <a:p>
            <a:r>
              <a:rPr lang="en-US" altLang="en-US" sz="2400"/>
              <a:t>The Election Process – </a:t>
            </a:r>
            <a:br>
              <a:rPr lang="en-US" altLang="en-US" sz="2400"/>
            </a:br>
            <a:r>
              <a:rPr lang="en-US" altLang="en-US" sz="2400"/>
              <a:t>From a data element prospective</a:t>
            </a:r>
          </a:p>
        </p:txBody>
      </p:sp>
      <p:sp>
        <p:nvSpPr>
          <p:cNvPr id="343043" name="Rectangle 3">
            <a:extLst>
              <a:ext uri="{FF2B5EF4-FFF2-40B4-BE49-F238E27FC236}">
                <a16:creationId xmlns:a16="http://schemas.microsoft.com/office/drawing/2014/main" id="{B085DF0D-52C1-402C-BE6A-98348B2BF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600200"/>
            <a:ext cx="685800" cy="39624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044" name="Rectangle 4">
            <a:extLst>
              <a:ext uri="{FF2B5EF4-FFF2-40B4-BE49-F238E27FC236}">
                <a16:creationId xmlns:a16="http://schemas.microsoft.com/office/drawing/2014/main" id="{8CB07D25-8E2E-4D29-B2E3-8A1A726CB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057400"/>
            <a:ext cx="685800" cy="35052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045" name="Rectangle 5">
            <a:extLst>
              <a:ext uri="{FF2B5EF4-FFF2-40B4-BE49-F238E27FC236}">
                <a16:creationId xmlns:a16="http://schemas.microsoft.com/office/drawing/2014/main" id="{C23B406B-CF1C-4135-BB3F-3881F0B11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514600"/>
            <a:ext cx="685800" cy="3048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046" name="Text Box 6">
            <a:extLst>
              <a:ext uri="{FF2B5EF4-FFF2-40B4-BE49-F238E27FC236}">
                <a16:creationId xmlns:a16="http://schemas.microsoft.com/office/drawing/2014/main" id="{666920D2-36B7-4A75-8BD3-F6F98079D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143001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Total Population</a:t>
            </a:r>
          </a:p>
        </p:txBody>
      </p:sp>
      <p:sp>
        <p:nvSpPr>
          <p:cNvPr id="343047" name="Text Box 7">
            <a:extLst>
              <a:ext uri="{FF2B5EF4-FFF2-40B4-BE49-F238E27FC236}">
                <a16:creationId xmlns:a16="http://schemas.microsoft.com/office/drawing/2014/main" id="{24CDCDA1-D77E-4E99-966B-511CFA311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00201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Voting Age Population</a:t>
            </a:r>
          </a:p>
        </p:txBody>
      </p:sp>
      <p:sp>
        <p:nvSpPr>
          <p:cNvPr id="343048" name="Text Box 8">
            <a:extLst>
              <a:ext uri="{FF2B5EF4-FFF2-40B4-BE49-F238E27FC236}">
                <a16:creationId xmlns:a16="http://schemas.microsoft.com/office/drawing/2014/main" id="{37B84480-50F0-4676-BD84-5C248945C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057401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Citizen Voting Age Population</a:t>
            </a:r>
          </a:p>
        </p:txBody>
      </p:sp>
      <p:sp>
        <p:nvSpPr>
          <p:cNvPr id="343049" name="Rectangle 9">
            <a:extLst>
              <a:ext uri="{FF2B5EF4-FFF2-40B4-BE49-F238E27FC236}">
                <a16:creationId xmlns:a16="http://schemas.microsoft.com/office/drawing/2014/main" id="{19674881-6D0F-4376-9D73-8B85B44CB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048000"/>
            <a:ext cx="685800" cy="2514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050" name="Text Box 10">
            <a:extLst>
              <a:ext uri="{FF2B5EF4-FFF2-40B4-BE49-F238E27FC236}">
                <a16:creationId xmlns:a16="http://schemas.microsoft.com/office/drawing/2014/main" id="{ECB6481A-E6AC-45E0-8C0C-6EA51C644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667001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Registration</a:t>
            </a:r>
          </a:p>
        </p:txBody>
      </p:sp>
      <p:sp>
        <p:nvSpPr>
          <p:cNvPr id="343051" name="Rectangle 11">
            <a:extLst>
              <a:ext uri="{FF2B5EF4-FFF2-40B4-BE49-F238E27FC236}">
                <a16:creationId xmlns:a16="http://schemas.microsoft.com/office/drawing/2014/main" id="{3EBDB4D4-7356-4723-B90A-F583AD2E5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685800" cy="2133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052" name="Text Box 12">
            <a:extLst>
              <a:ext uri="{FF2B5EF4-FFF2-40B4-BE49-F238E27FC236}">
                <a16:creationId xmlns:a16="http://schemas.microsoft.com/office/drawing/2014/main" id="{CE471F34-CB51-41F1-AFF6-5421A0657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04800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Turnout</a:t>
            </a:r>
          </a:p>
        </p:txBody>
      </p:sp>
      <p:sp>
        <p:nvSpPr>
          <p:cNvPr id="343053" name="Rectangle 13">
            <a:extLst>
              <a:ext uri="{FF2B5EF4-FFF2-40B4-BE49-F238E27FC236}">
                <a16:creationId xmlns:a16="http://schemas.microsoft.com/office/drawing/2014/main" id="{3C7D60BC-83B0-4C0B-8308-A98588B09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657600"/>
            <a:ext cx="685800" cy="1905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054" name="Text Box 14">
            <a:extLst>
              <a:ext uri="{FF2B5EF4-FFF2-40B4-BE49-F238E27FC236}">
                <a16:creationId xmlns:a16="http://schemas.microsoft.com/office/drawing/2014/main" id="{D92129FF-DEE2-431C-A88E-FF2A6F03A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352801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Votes for President</a:t>
            </a:r>
          </a:p>
        </p:txBody>
      </p:sp>
      <p:sp>
        <p:nvSpPr>
          <p:cNvPr id="343055" name="Rectangle 15">
            <a:extLst>
              <a:ext uri="{FF2B5EF4-FFF2-40B4-BE49-F238E27FC236}">
                <a16:creationId xmlns:a16="http://schemas.microsoft.com/office/drawing/2014/main" id="{BF1203BB-7C3E-4900-A395-A5428B8DD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962400"/>
            <a:ext cx="685800" cy="16002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056" name="Text Box 16">
            <a:extLst>
              <a:ext uri="{FF2B5EF4-FFF2-40B4-BE49-F238E27FC236}">
                <a16:creationId xmlns:a16="http://schemas.microsoft.com/office/drawing/2014/main" id="{30EEB0F2-83E7-4FF3-97C8-8B27FF7AC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657600"/>
            <a:ext cx="25571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Other Statewide Offices</a:t>
            </a:r>
          </a:p>
        </p:txBody>
      </p:sp>
      <p:sp>
        <p:nvSpPr>
          <p:cNvPr id="343057" name="Rectangle 17">
            <a:extLst>
              <a:ext uri="{FF2B5EF4-FFF2-40B4-BE49-F238E27FC236}">
                <a16:creationId xmlns:a16="http://schemas.microsoft.com/office/drawing/2014/main" id="{C67C85D7-6DC0-48C8-AE73-2B9C58BFD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191000"/>
            <a:ext cx="685800" cy="1371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058" name="Text Box 18">
            <a:extLst>
              <a:ext uri="{FF2B5EF4-FFF2-40B4-BE49-F238E27FC236}">
                <a16:creationId xmlns:a16="http://schemas.microsoft.com/office/drawing/2014/main" id="{96364A8D-4BF9-4356-AB03-8EAFAA91B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886200"/>
            <a:ext cx="16033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Congressional</a:t>
            </a:r>
          </a:p>
        </p:txBody>
      </p:sp>
      <p:sp>
        <p:nvSpPr>
          <p:cNvPr id="343059" name="Rectangle 19">
            <a:extLst>
              <a:ext uri="{FF2B5EF4-FFF2-40B4-BE49-F238E27FC236}">
                <a16:creationId xmlns:a16="http://schemas.microsoft.com/office/drawing/2014/main" id="{40451A21-542D-4199-96FE-5D2386BCA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648200"/>
            <a:ext cx="685800" cy="9144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060" name="Text Box 20">
            <a:extLst>
              <a:ext uri="{FF2B5EF4-FFF2-40B4-BE49-F238E27FC236}">
                <a16:creationId xmlns:a16="http://schemas.microsoft.com/office/drawing/2014/main" id="{F97A7C5A-E3C9-4978-9D80-2CBDFFFCB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4191000"/>
            <a:ext cx="11095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/>
              <a:t>State</a:t>
            </a:r>
          </a:p>
          <a:p>
            <a:r>
              <a:rPr lang="en-US" altLang="en-US" sz="1400" b="1" dirty="0"/>
              <a:t>Legislature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D47232-1DD9-4091-B436-3C5D007E2914}"/>
              </a:ext>
            </a:extLst>
          </p:cNvPr>
          <p:cNvSpPr txBox="1"/>
          <p:nvPr/>
        </p:nvSpPr>
        <p:spPr>
          <a:xfrm>
            <a:off x="2602089" y="4296721"/>
            <a:ext cx="43970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Demographic Mix of Electorate</a:t>
            </a:r>
          </a:p>
          <a:p>
            <a:r>
              <a:rPr lang="en-US" b="1" dirty="0"/>
              <a:t>     Changes with each Step</a:t>
            </a:r>
          </a:p>
          <a:p>
            <a:r>
              <a:rPr lang="en-US" b="1" dirty="0"/>
              <a:t>     Changes by Different Geography</a:t>
            </a:r>
          </a:p>
          <a:p>
            <a:r>
              <a:rPr lang="en-US" b="1" dirty="0"/>
              <a:t>     Changes Over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AAB046-9ED8-4DA9-ABD6-E86E24FF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4CF6-9327-446E-9BE9-7C04EA58E3BC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2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3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3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3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3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3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3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3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3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3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3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6" grpId="0"/>
      <p:bldP spid="343047" grpId="0"/>
      <p:bldP spid="343048" grpId="0"/>
      <p:bldP spid="343050" grpId="0"/>
      <p:bldP spid="343052" grpId="0"/>
      <p:bldP spid="343054" grpId="0"/>
      <p:bldP spid="343056" grpId="0"/>
      <p:bldP spid="343058" grpId="0"/>
      <p:bldP spid="343060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87C02-0828-489F-8B18-FC9E6539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C09FA-9C0D-42EB-B36D-0A7C24635E24}"/>
              </a:ext>
            </a:extLst>
          </p:cNvPr>
          <p:cNvSpPr txBox="1"/>
          <p:nvPr/>
        </p:nvSpPr>
        <p:spPr>
          <a:xfrm>
            <a:off x="4210755" y="332040"/>
            <a:ext cx="4481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Voter Registration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779B5-52A5-447A-ABB2-DB96853793DB}"/>
              </a:ext>
            </a:extLst>
          </p:cNvPr>
          <p:cNvSpPr txBox="1"/>
          <p:nvPr/>
        </p:nvSpPr>
        <p:spPr>
          <a:xfrm>
            <a:off x="1422399" y="1057899"/>
            <a:ext cx="8850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Election Data Services has collected county level registration counts since 1980, state level back to 1948</a:t>
            </a:r>
          </a:p>
          <a:p>
            <a:endParaRPr lang="en-US" sz="2000" b="1" dirty="0"/>
          </a:p>
          <a:p>
            <a:r>
              <a:rPr lang="en-US" sz="2000" b="1" dirty="0"/>
              <a:t>Our data formed the bases for Congressional Research Services studies on Voter Registration and Turnout rates across the nation.</a:t>
            </a:r>
          </a:p>
          <a:p>
            <a:pPr lvl="1"/>
            <a:r>
              <a:rPr lang="en-US" sz="2000" b="1" dirty="0"/>
              <a:t>Author: Royce Crocker, CRS Government Division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E4460-AA34-42C2-BD85-16086AAED055}"/>
              </a:ext>
            </a:extLst>
          </p:cNvPr>
          <p:cNvSpPr txBox="1"/>
          <p:nvPr/>
        </p:nvSpPr>
        <p:spPr>
          <a:xfrm>
            <a:off x="1422399" y="3304667"/>
            <a:ext cx="815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2004 Contract with Election Assistance Commission (EAC) to compile their Election Administration Survey (EAVS) found: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79EDB0E-2FCA-4074-BD05-374E00774AAF}"/>
              </a:ext>
            </a:extLst>
          </p:cNvPr>
          <p:cNvSpPr txBox="1">
            <a:spLocks noChangeArrowheads="1"/>
          </p:cNvSpPr>
          <p:nvPr/>
        </p:nvSpPr>
        <p:spPr>
          <a:xfrm>
            <a:off x="1422399" y="4320330"/>
            <a:ext cx="9345790" cy="207645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Century Gothic" panose="020B0502020202020204" pitchFamily="34" charset="0"/>
              <a:buChar char="−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Century Gothic" panose="020B0502020202020204" pitchFamily="34" charset="0"/>
              <a:buChar char="−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/>
              <a:t>Not all states report registration the same way</a:t>
            </a:r>
          </a:p>
          <a:p>
            <a:pPr lvl="1"/>
            <a:r>
              <a:rPr lang="en-US" altLang="en-US" b="1" dirty="0"/>
              <a:t>25 states &amp; DC: “Active” voters only</a:t>
            </a:r>
          </a:p>
          <a:p>
            <a:pPr lvl="1"/>
            <a:r>
              <a:rPr lang="en-US" altLang="en-US" b="1" dirty="0"/>
              <a:t>20 states: Combine “Active” &amp; “In-actives”</a:t>
            </a:r>
          </a:p>
          <a:p>
            <a:pPr lvl="1"/>
            <a:r>
              <a:rPr lang="en-US" altLang="en-US" b="1" dirty="0"/>
              <a:t>  3 states (IA, NJ, OH): Different determination in each county</a:t>
            </a:r>
          </a:p>
          <a:p>
            <a:pPr lvl="1"/>
            <a:r>
              <a:rPr lang="en-US" altLang="en-US" b="1" dirty="0"/>
              <a:t>  2 states (ND, WI) used voting age population</a:t>
            </a:r>
          </a:p>
        </p:txBody>
      </p:sp>
    </p:spTree>
    <p:extLst>
      <p:ext uri="{BB962C8B-B14F-4D97-AF65-F5344CB8AC3E}">
        <p14:creationId xmlns:p14="http://schemas.microsoft.com/office/powerpoint/2010/main" val="191596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5" name="Picture 3" descr="state_reported_registration1">
            <a:extLst>
              <a:ext uri="{FF2B5EF4-FFF2-40B4-BE49-F238E27FC236}">
                <a16:creationId xmlns:a16="http://schemas.microsoft.com/office/drawing/2014/main" id="{29539A0C-7900-4C30-92DA-5A6EE56D836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8077200" cy="6242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1956" name="Picture 4" descr="state_reported_registration2">
            <a:extLst>
              <a:ext uri="{FF2B5EF4-FFF2-40B4-BE49-F238E27FC236}">
                <a16:creationId xmlns:a16="http://schemas.microsoft.com/office/drawing/2014/main" id="{CF22944A-435D-408A-8D10-AC391D623C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8077200" cy="594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1957" name="Text Box 5">
            <a:extLst>
              <a:ext uri="{FF2B5EF4-FFF2-40B4-BE49-F238E27FC236}">
                <a16:creationId xmlns:a16="http://schemas.microsoft.com/office/drawing/2014/main" id="{AE3020D5-8A37-4F9F-B62A-DE7FB461A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04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2004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4CDC4-7D8F-48A1-80D7-83879CB0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80FC7-ECAD-495C-8D33-A7B88EA0239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76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195BE08-DF4B-43F5-A418-871F4511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12B5E-B387-4DD5-8A42-6234E7B0C51B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239621" name="Picture 5" descr="ActVSInactive">
            <a:extLst>
              <a:ext uri="{FF2B5EF4-FFF2-40B4-BE49-F238E27FC236}">
                <a16:creationId xmlns:a16="http://schemas.microsoft.com/office/drawing/2014/main" id="{EEF51652-E262-4A27-95E6-91BFA2A2148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457200"/>
            <a:ext cx="8686800" cy="601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9622" name="Text Box 6">
            <a:extLst>
              <a:ext uri="{FF2B5EF4-FFF2-40B4-BE49-F238E27FC236}">
                <a16:creationId xmlns:a16="http://schemas.microsoft.com/office/drawing/2014/main" id="{AD39E159-74A9-4534-9DBD-FD56F4282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81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2006</a:t>
            </a:r>
          </a:p>
        </p:txBody>
      </p:sp>
      <p:sp>
        <p:nvSpPr>
          <p:cNvPr id="239623" name="Text Box 7">
            <a:extLst>
              <a:ext uri="{FF2B5EF4-FFF2-40B4-BE49-F238E27FC236}">
                <a16:creationId xmlns:a16="http://schemas.microsoft.com/office/drawing/2014/main" id="{ED801A90-4969-46E4-917B-9607A944A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816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</a:t>
            </a:r>
          </a:p>
        </p:txBody>
      </p:sp>
      <p:sp>
        <p:nvSpPr>
          <p:cNvPr id="239624" name="Text Box 8">
            <a:extLst>
              <a:ext uri="{FF2B5EF4-FFF2-40B4-BE49-F238E27FC236}">
                <a16:creationId xmlns:a16="http://schemas.microsoft.com/office/drawing/2014/main" id="{D28C6010-B39F-457C-8502-952243D69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1336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</a:t>
            </a:r>
          </a:p>
        </p:txBody>
      </p:sp>
      <p:sp>
        <p:nvSpPr>
          <p:cNvPr id="239625" name="Text Box 9">
            <a:extLst>
              <a:ext uri="{FF2B5EF4-FFF2-40B4-BE49-F238E27FC236}">
                <a16:creationId xmlns:a16="http://schemas.microsoft.com/office/drawing/2014/main" id="{8D9E622A-0A4E-4570-A847-44B428954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2766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</a:t>
            </a:r>
          </a:p>
        </p:txBody>
      </p:sp>
      <p:sp>
        <p:nvSpPr>
          <p:cNvPr id="239627" name="Text Box 11">
            <a:extLst>
              <a:ext uri="{FF2B5EF4-FFF2-40B4-BE49-F238E27FC236}">
                <a16:creationId xmlns:a16="http://schemas.microsoft.com/office/drawing/2014/main" id="{6838AA90-8FF0-4F2F-BDC0-6ACD4266F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2766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</a:t>
            </a:r>
          </a:p>
        </p:txBody>
      </p:sp>
      <p:sp>
        <p:nvSpPr>
          <p:cNvPr id="239628" name="Text Box 12">
            <a:extLst>
              <a:ext uri="{FF2B5EF4-FFF2-40B4-BE49-F238E27FC236}">
                <a16:creationId xmlns:a16="http://schemas.microsoft.com/office/drawing/2014/main" id="{A0379BEE-5FDF-4795-8597-51463D8A0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3622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</a:t>
            </a:r>
          </a:p>
        </p:txBody>
      </p:sp>
      <p:sp>
        <p:nvSpPr>
          <p:cNvPr id="239629" name="Text Box 13">
            <a:extLst>
              <a:ext uri="{FF2B5EF4-FFF2-40B4-BE49-F238E27FC236}">
                <a16:creationId xmlns:a16="http://schemas.microsoft.com/office/drawing/2014/main" id="{D25BF26C-5C84-4484-B97C-50A4415CA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8288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</a:t>
            </a:r>
          </a:p>
        </p:txBody>
      </p:sp>
      <p:sp>
        <p:nvSpPr>
          <p:cNvPr id="239630" name="Text Box 14">
            <a:extLst>
              <a:ext uri="{FF2B5EF4-FFF2-40B4-BE49-F238E27FC236}">
                <a16:creationId xmlns:a16="http://schemas.microsoft.com/office/drawing/2014/main" id="{04CF7320-9154-4C89-B36A-641A2F708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6670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</a:t>
            </a:r>
          </a:p>
        </p:txBody>
      </p:sp>
      <p:sp>
        <p:nvSpPr>
          <p:cNvPr id="239632" name="Text Box 16">
            <a:extLst>
              <a:ext uri="{FF2B5EF4-FFF2-40B4-BE49-F238E27FC236}">
                <a16:creationId xmlns:a16="http://schemas.microsoft.com/office/drawing/2014/main" id="{00B29457-D6B4-43C5-B0E7-AEB0F1045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19812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</a:t>
            </a:r>
          </a:p>
        </p:txBody>
      </p:sp>
      <p:sp>
        <p:nvSpPr>
          <p:cNvPr id="239633" name="Text Box 17">
            <a:extLst>
              <a:ext uri="{FF2B5EF4-FFF2-40B4-BE49-F238E27FC236}">
                <a16:creationId xmlns:a16="http://schemas.microsoft.com/office/drawing/2014/main" id="{DD2A8938-6285-47E4-855D-13AF66E66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2098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</a:t>
            </a:r>
          </a:p>
        </p:txBody>
      </p:sp>
      <p:sp>
        <p:nvSpPr>
          <p:cNvPr id="239634" name="Text Box 18">
            <a:extLst>
              <a:ext uri="{FF2B5EF4-FFF2-40B4-BE49-F238E27FC236}">
                <a16:creationId xmlns:a16="http://schemas.microsoft.com/office/drawing/2014/main" id="{0F11396C-557B-4FA2-A9AA-61CB75EDE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3622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</a:t>
            </a:r>
          </a:p>
        </p:txBody>
      </p:sp>
      <p:sp>
        <p:nvSpPr>
          <p:cNvPr id="239635" name="Text Box 19">
            <a:extLst>
              <a:ext uri="{FF2B5EF4-FFF2-40B4-BE49-F238E27FC236}">
                <a16:creationId xmlns:a16="http://schemas.microsoft.com/office/drawing/2014/main" id="{C30EF982-4CB0-4173-A294-82B1922CB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63880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*</a:t>
            </a:r>
            <a:r>
              <a:rPr lang="en-US" altLang="en-US" sz="1200"/>
              <a:t>No Inactive</a:t>
            </a:r>
          </a:p>
          <a:p>
            <a:pPr algn="ctr">
              <a:spcBef>
                <a:spcPct val="50000"/>
              </a:spcBef>
            </a:pPr>
            <a:r>
              <a:rPr lang="en-US" altLang="en-US" sz="1200"/>
              <a:t>Registration Reported</a:t>
            </a:r>
          </a:p>
        </p:txBody>
      </p:sp>
    </p:spTree>
    <p:extLst>
      <p:ext uri="{BB962C8B-B14F-4D97-AF65-F5344CB8AC3E}">
        <p14:creationId xmlns:p14="http://schemas.microsoft.com/office/powerpoint/2010/main" val="221586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B7F9C-3E3A-4227-8E86-1D2C47C3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E856794-E641-428F-871A-8C0481AE9081}" type="slidenum">
              <a:rPr lang="en-US" altLang="en-US" smtClean="0"/>
              <a:pPr>
                <a:spcAft>
                  <a:spcPts val="600"/>
                </a:spcAft>
              </a:pPr>
              <a:t>15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A272A-AE27-410F-AE53-A3317FFE59C3}"/>
              </a:ext>
            </a:extLst>
          </p:cNvPr>
          <p:cNvSpPr txBox="1"/>
          <p:nvPr/>
        </p:nvSpPr>
        <p:spPr>
          <a:xfrm>
            <a:off x="496711" y="575733"/>
            <a:ext cx="261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Registration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1D541-0997-4AA0-84B7-CC2D4BA42E40}"/>
              </a:ext>
            </a:extLst>
          </p:cNvPr>
          <p:cNvSpPr txBox="1"/>
          <p:nvPr/>
        </p:nvSpPr>
        <p:spPr>
          <a:xfrm>
            <a:off x="270934" y="1450104"/>
            <a:ext cx="30247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23 Active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23 Active &amp; Inactive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3 Local Decision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1 Voting Age Population</a:t>
            </a:r>
          </a:p>
        </p:txBody>
      </p:sp>
      <p:pic>
        <p:nvPicPr>
          <p:cNvPr id="9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935BD7C5-B5BD-4F2F-9B3E-15F39C7C8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203773"/>
            <a:ext cx="8058150" cy="62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91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21349-B6F5-4CD6-BF97-25DCE718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014513-BF16-4273-BDDE-C1F7FE75F80F}"/>
              </a:ext>
            </a:extLst>
          </p:cNvPr>
          <p:cNvSpPr/>
          <p:nvPr/>
        </p:nvSpPr>
        <p:spPr>
          <a:xfrm>
            <a:off x="1670755" y="407791"/>
            <a:ext cx="8195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Impact of “In-actives” on registration file size</a:t>
            </a:r>
            <a:br>
              <a:rPr lang="en-US" altLang="en-US" sz="2800" b="1" dirty="0">
                <a:solidFill>
                  <a:srgbClr val="000000"/>
                </a:solidFill>
              </a:rPr>
            </a:br>
            <a:r>
              <a:rPr lang="en-US" altLang="en-US" sz="2800" b="1" dirty="0">
                <a:solidFill>
                  <a:srgbClr val="000000"/>
                </a:solidFill>
              </a:rPr>
              <a:t>2016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220477CA-B6BB-4941-9631-1A114D580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15" y="1361898"/>
            <a:ext cx="5851443" cy="4521569"/>
          </a:xfrm>
          <a:prstGeom prst="rect">
            <a:avLst/>
          </a:prstGeom>
        </p:spPr>
      </p:pic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41CA2C6D-CA66-4944-9CB3-D14EE0152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3" y="1361898"/>
            <a:ext cx="5851443" cy="45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29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E10D5C-D88C-4816-91BE-2BC9DB7B9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2B7F5-A8EC-4A7F-944C-08FB2BA15BE3}"/>
              </a:ext>
            </a:extLst>
          </p:cNvPr>
          <p:cNvSpPr txBox="1"/>
          <p:nvPr/>
        </p:nvSpPr>
        <p:spPr>
          <a:xfrm>
            <a:off x="3888605" y="394635"/>
            <a:ext cx="4061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In-active is fail-safe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14939-C6A6-4424-813D-AE042953C2DC}"/>
              </a:ext>
            </a:extLst>
          </p:cNvPr>
          <p:cNvSpPr txBox="1"/>
          <p:nvPr/>
        </p:nvSpPr>
        <p:spPr>
          <a:xfrm>
            <a:off x="1414914" y="1164657"/>
            <a:ext cx="6920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In-active voters can still show up &amp; vote</a:t>
            </a:r>
          </a:p>
          <a:p>
            <a:r>
              <a:rPr lang="en-US" sz="2400" b="1" dirty="0"/>
              <a:t>     </a:t>
            </a:r>
            <a:r>
              <a:rPr lang="en-US" sz="2400" b="1" i="1" dirty="0"/>
              <a:t>How many do?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C64D3-2102-489E-A6EA-B362F96C2209}"/>
              </a:ext>
            </a:extLst>
          </p:cNvPr>
          <p:cNvSpPr txBox="1"/>
          <p:nvPr/>
        </p:nvSpPr>
        <p:spPr>
          <a:xfrm>
            <a:off x="1414914" y="2348564"/>
            <a:ext cx="6554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jurisdictions don’t know.  Not studied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AA043-B795-442E-81EB-9CE43C0921B9}"/>
              </a:ext>
            </a:extLst>
          </p:cNvPr>
          <p:cNvSpPr txBox="1"/>
          <p:nvPr/>
        </p:nvSpPr>
        <p:spPr>
          <a:xfrm>
            <a:off x="1414914" y="3163139"/>
            <a:ext cx="8171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Our research in Prince William County showed:</a:t>
            </a:r>
          </a:p>
          <a:p>
            <a:r>
              <a:rPr lang="en-US" sz="2400" b="1" dirty="0"/>
              <a:t>	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11% of In-active voters showed up &amp; voted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1980F-7FCD-4FA5-BD45-11C2096363C5}"/>
              </a:ext>
            </a:extLst>
          </p:cNvPr>
          <p:cNvSpPr txBox="1"/>
          <p:nvPr/>
        </p:nvSpPr>
        <p:spPr>
          <a:xfrm>
            <a:off x="1414914" y="4699956"/>
            <a:ext cx="7546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Call upon all Election Administrators to determine      	what percent of In-active voters showed up 	&amp; voted in their jurisdictions</a:t>
            </a:r>
          </a:p>
        </p:txBody>
      </p:sp>
    </p:spTree>
    <p:extLst>
      <p:ext uri="{BB962C8B-B14F-4D97-AF65-F5344CB8AC3E}">
        <p14:creationId xmlns:p14="http://schemas.microsoft.com/office/powerpoint/2010/main" val="277618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A7AD6F-C43C-4442-ABDA-278256A5B9BF}"/>
              </a:ext>
            </a:extLst>
          </p:cNvPr>
          <p:cNvSpPr txBox="1"/>
          <p:nvPr/>
        </p:nvSpPr>
        <p:spPr>
          <a:xfrm>
            <a:off x="812800" y="551543"/>
            <a:ext cx="8345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Simple concept:</a:t>
            </a:r>
          </a:p>
          <a:p>
            <a:endParaRPr lang="en-US" sz="3200" b="1" dirty="0"/>
          </a:p>
          <a:p>
            <a:r>
              <a:rPr lang="en-US" sz="3200" b="1" dirty="0"/>
              <a:t>     Compare </a:t>
            </a:r>
          </a:p>
          <a:p>
            <a:pPr algn="ctr"/>
            <a:r>
              <a:rPr lang="en-US" sz="3200" b="1" dirty="0"/>
              <a:t>Voting Age Population</a:t>
            </a:r>
          </a:p>
          <a:p>
            <a:pPr algn="ctr"/>
            <a:r>
              <a:rPr lang="en-US" sz="3200" b="1" dirty="0"/>
              <a:t>To</a:t>
            </a:r>
          </a:p>
          <a:p>
            <a:pPr algn="ctr"/>
            <a:r>
              <a:rPr lang="en-US" sz="3200" b="1" dirty="0"/>
              <a:t>Registered Voters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93603-28E7-4949-BCDE-97D4E81E13B7}"/>
              </a:ext>
            </a:extLst>
          </p:cNvPr>
          <p:cNvSpPr txBox="1"/>
          <p:nvPr/>
        </p:nvSpPr>
        <p:spPr>
          <a:xfrm>
            <a:off x="1190171" y="4180114"/>
            <a:ext cx="7590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Instinctively you shouldn’t have </a:t>
            </a:r>
          </a:p>
          <a:p>
            <a:r>
              <a:rPr lang="en-US" sz="3200" b="1" dirty="0"/>
              <a:t>more registered voters than you have voting age population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3D15F-012C-42DD-A5D1-1B310B40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713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>
            <a:extLst>
              <a:ext uri="{FF2B5EF4-FFF2-40B4-BE49-F238E27FC236}">
                <a16:creationId xmlns:a16="http://schemas.microsoft.com/office/drawing/2014/main" id="{51B05207-DC20-42BF-A6D5-A22834656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533400"/>
          </a:xfrm>
        </p:spPr>
        <p:txBody>
          <a:bodyPr/>
          <a:lstStyle/>
          <a:p>
            <a:pPr algn="ctr"/>
            <a:r>
              <a:rPr lang="en-US" altLang="en-US" sz="2800"/>
              <a:t>Registration of Voting Age Population</a:t>
            </a:r>
          </a:p>
        </p:txBody>
      </p:sp>
      <p:pic>
        <p:nvPicPr>
          <p:cNvPr id="390147" name="Picture 3" descr="RegofVAPCounties">
            <a:extLst>
              <a:ext uri="{FF2B5EF4-FFF2-40B4-BE49-F238E27FC236}">
                <a16:creationId xmlns:a16="http://schemas.microsoft.com/office/drawing/2014/main" id="{3517F8A9-8467-444B-B47D-F9AB85A10F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914400"/>
            <a:ext cx="7086600" cy="5467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2586C8-4235-40A6-B3CA-E2A67EFB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920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609600"/>
          </a:xfrm>
        </p:spPr>
        <p:txBody>
          <a:bodyPr/>
          <a:lstStyle/>
          <a:p>
            <a:r>
              <a:rPr lang="en-US"/>
              <a:t>Who is Election Data Services, Inc.?</a:t>
            </a:r>
          </a:p>
        </p:txBody>
      </p:sp>
      <p:pic>
        <p:nvPicPr>
          <p:cNvPr id="429059" name="Picture 3" descr="1992Poster_20081108_00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1" y="2971800"/>
            <a:ext cx="1820863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9060" name="Picture 4" descr="2000Poster114a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971801"/>
            <a:ext cx="2373313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1" name="Picture 5" descr="2002webposter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066801"/>
            <a:ext cx="2895600" cy="20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2" name="Picture 6" descr="2004Po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048001"/>
            <a:ext cx="2487613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3" name="Picture 7" descr="2006Pos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4" y="3276600"/>
            <a:ext cx="2255837" cy="31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4" name="Picture 8" descr="2008Pos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1"/>
            <a:ext cx="30480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5" name="Picture 9" descr="2010PosterFrontBa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1"/>
            <a:ext cx="6172200" cy="4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9066" name="Text Box 10"/>
          <p:cNvSpPr txBox="1">
            <a:spLocks noChangeArrowheads="1"/>
          </p:cNvSpPr>
          <p:nvPr/>
        </p:nvSpPr>
        <p:spPr bwMode="auto">
          <a:xfrm>
            <a:off x="1981200" y="1143001"/>
            <a:ext cx="594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Since 1986, we’ve been on your wall</a:t>
            </a:r>
            <a:r>
              <a:rPr lang="en-US" sz="2000" dirty="0"/>
              <a:t>.</a:t>
            </a:r>
          </a:p>
        </p:txBody>
      </p:sp>
      <p:sp>
        <p:nvSpPr>
          <p:cNvPr id="429067" name="Text Box 11"/>
          <p:cNvSpPr txBox="1">
            <a:spLocks noChangeArrowheads="1"/>
          </p:cNvSpPr>
          <p:nvPr/>
        </p:nvSpPr>
        <p:spPr bwMode="auto">
          <a:xfrm>
            <a:off x="3429000" y="6229753"/>
            <a:ext cx="579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Since 2010 you’ve needed a larger wall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86" y="1731170"/>
            <a:ext cx="6073014" cy="44846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8FD6D-D90F-4F26-AD79-C962CE01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7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9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9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9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9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9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9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9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9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9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9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9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9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9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6" grpId="0"/>
      <p:bldP spid="429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DC3D0-929B-4B90-A2E0-4F1863540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3" y="159513"/>
            <a:ext cx="8636000" cy="65280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CE2968-2B36-4C4F-B45D-007E8B9F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693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7A1C8E-1440-4A0B-BD29-E10292DBA2C5}"/>
              </a:ext>
            </a:extLst>
          </p:cNvPr>
          <p:cNvSpPr txBox="1"/>
          <p:nvPr/>
        </p:nvSpPr>
        <p:spPr>
          <a:xfrm>
            <a:off x="769256" y="449942"/>
            <a:ext cx="785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Voting Age Population: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13969-0A0E-4450-AF3B-14149486A222}"/>
              </a:ext>
            </a:extLst>
          </p:cNvPr>
          <p:cNvSpPr txBox="1"/>
          <p:nvPr/>
        </p:nvSpPr>
        <p:spPr>
          <a:xfrm>
            <a:off x="159656" y="1096273"/>
            <a:ext cx="97681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solidFill>
                  <a:srgbClr val="FF0000"/>
                </a:solidFill>
              </a:rPr>
              <a:t>Date of VAP</a:t>
            </a:r>
          </a:p>
          <a:p>
            <a:pPr lvl="2"/>
            <a:r>
              <a:rPr lang="en-US" sz="2400" b="1" dirty="0"/>
              <a:t>Census conducted every 10 years</a:t>
            </a:r>
          </a:p>
          <a:p>
            <a:pPr lvl="3"/>
            <a:r>
              <a:rPr lang="en-US" sz="2400" b="1" dirty="0"/>
              <a:t>Done in April of years ending in “0”</a:t>
            </a:r>
          </a:p>
          <a:p>
            <a:pPr lvl="3"/>
            <a:r>
              <a:rPr lang="en-US" sz="2400" b="1" dirty="0"/>
              <a:t>Because elections are conducted in November, </a:t>
            </a:r>
          </a:p>
          <a:p>
            <a:pPr lvl="3"/>
            <a:r>
              <a:rPr lang="en-US" sz="2400" b="1" dirty="0"/>
              <a:t>  one has to “age” the data by 7 months</a:t>
            </a:r>
          </a:p>
          <a:p>
            <a:pPr lvl="3"/>
            <a:endParaRPr lang="en-US" sz="2400" b="1" dirty="0"/>
          </a:p>
          <a:p>
            <a:pPr lvl="2"/>
            <a:r>
              <a:rPr lang="en-US" sz="2400" b="1" dirty="0"/>
              <a:t>American Community Survey (ACS) conducted every year, but to get county level data you need to have five years of surveys to create a number, especially for small counties.</a:t>
            </a:r>
          </a:p>
          <a:p>
            <a:pPr lvl="3"/>
            <a:r>
              <a:rPr lang="en-US" sz="2400" b="1" dirty="0"/>
              <a:t>Survey’s are based on a “June” date</a:t>
            </a:r>
          </a:p>
          <a:p>
            <a:pPr lvl="3"/>
            <a:r>
              <a:rPr lang="en-US" sz="2400" b="1" dirty="0"/>
              <a:t>One has to “age” the data another 5 months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BC33A-A635-45B3-A0CA-85D4E96838DA}"/>
              </a:ext>
            </a:extLst>
          </p:cNvPr>
          <p:cNvSpPr txBox="1"/>
          <p:nvPr/>
        </p:nvSpPr>
        <p:spPr>
          <a:xfrm>
            <a:off x="972457" y="5638662"/>
            <a:ext cx="8534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ACS data lags in release dates</a:t>
            </a:r>
          </a:p>
          <a:p>
            <a:r>
              <a:rPr lang="en-US" sz="2400" b="1" dirty="0"/>
              <a:t>      2016 numbers just came 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BB4FD-C2A6-466B-80BB-5D915F82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618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355D27-E8F4-49C6-A9D2-096AD7A3C146}"/>
              </a:ext>
            </a:extLst>
          </p:cNvPr>
          <p:cNvSpPr txBox="1"/>
          <p:nvPr/>
        </p:nvSpPr>
        <p:spPr>
          <a:xfrm>
            <a:off x="435428" y="420915"/>
            <a:ext cx="782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Voting Age Population: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EC0B2-6C7E-4A82-B2F4-E21F2D4A38B2}"/>
              </a:ext>
            </a:extLst>
          </p:cNvPr>
          <p:cNvSpPr txBox="1"/>
          <p:nvPr/>
        </p:nvSpPr>
        <p:spPr>
          <a:xfrm>
            <a:off x="0" y="1364342"/>
            <a:ext cx="10493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solidFill>
                  <a:srgbClr val="FF0000"/>
                </a:solidFill>
              </a:rPr>
              <a:t>Accuracy of Census data</a:t>
            </a:r>
          </a:p>
          <a:p>
            <a:pPr lvl="2"/>
            <a:r>
              <a:rPr lang="en-US" sz="2400" b="1" dirty="0"/>
              <a:t>Even decennial census’s have an error:</a:t>
            </a:r>
          </a:p>
          <a:p>
            <a:pPr lvl="2"/>
            <a:r>
              <a:rPr lang="en-US" sz="2400" b="1" dirty="0"/>
              <a:t>         an over count and an undercount </a:t>
            </a:r>
          </a:p>
          <a:p>
            <a:pPr lvl="3"/>
            <a:r>
              <a:rPr lang="en-US" sz="2400" b="1" dirty="0"/>
              <a:t>But those error rates are announced as nationwide numbers, not by state and certainly not by county</a:t>
            </a:r>
          </a:p>
          <a:p>
            <a:pPr lvl="3"/>
            <a:endParaRPr lang="en-US" sz="2400" b="1" dirty="0"/>
          </a:p>
          <a:p>
            <a:pPr lvl="2"/>
            <a:r>
              <a:rPr lang="en-US" sz="2400" b="1" dirty="0"/>
              <a:t>ACS (because it is a “survey”, not a 100% census) has what’s called “Margins of Error” or MOEs.</a:t>
            </a:r>
          </a:p>
          <a:p>
            <a:pPr lvl="3"/>
            <a:r>
              <a:rPr lang="en-US" sz="2400" b="1" dirty="0"/>
              <a:t>These are generated for all levels of geography (like counties), but the smaller the populations, the larger the MOE.  Therefore MOEs really affect smaller counties to a greater degree than larger counties.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12922-12A8-4DA1-86F6-97BDB3EC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056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76C478-B565-4720-9E44-8AE6F287CC0F}"/>
              </a:ext>
            </a:extLst>
          </p:cNvPr>
          <p:cNvSpPr txBox="1"/>
          <p:nvPr/>
        </p:nvSpPr>
        <p:spPr>
          <a:xfrm>
            <a:off x="464458" y="420914"/>
            <a:ext cx="561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>
                <a:solidFill>
                  <a:srgbClr val="000099"/>
                </a:solidFill>
              </a:rPr>
              <a:t>Voting Age Population:</a:t>
            </a:r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E4B861-9A96-48DE-A383-3862E9455C1E}"/>
              </a:ext>
            </a:extLst>
          </p:cNvPr>
          <p:cNvSpPr txBox="1"/>
          <p:nvPr/>
        </p:nvSpPr>
        <p:spPr>
          <a:xfrm>
            <a:off x="580570" y="1349829"/>
            <a:ext cx="85489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Special Considerations in certain areas:</a:t>
            </a:r>
          </a:p>
          <a:p>
            <a:endParaRPr lang="en-US" sz="2400" b="1" dirty="0"/>
          </a:p>
          <a:p>
            <a:r>
              <a:rPr lang="en-US" sz="2400" b="1" dirty="0"/>
              <a:t>Some states allow 16 &amp; 17 year-olds to register, but these are not in the VAP data from the Census Bureau</a:t>
            </a:r>
          </a:p>
          <a:p>
            <a:endParaRPr lang="en-US" sz="2400" b="1" dirty="0"/>
          </a:p>
          <a:p>
            <a:r>
              <a:rPr lang="en-US" sz="2400" b="1" dirty="0"/>
              <a:t>Large numbers of military &amp; persons living overseas are not allocated to local jurisdictions by the Census Bureau, even though they can register to vote there.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49C73-7290-4505-A001-8B2F3BFE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315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6C315E-07C0-44E3-8CE0-8D5DCE86B218}"/>
              </a:ext>
            </a:extLst>
          </p:cNvPr>
          <p:cNvSpPr txBox="1"/>
          <p:nvPr/>
        </p:nvSpPr>
        <p:spPr>
          <a:xfrm>
            <a:off x="725715" y="464457"/>
            <a:ext cx="6183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99"/>
                </a:solidFill>
              </a:rPr>
              <a:t>Voting Age Population: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F5F96-90B6-4D3D-80B4-8F4DE00C12E3}"/>
              </a:ext>
            </a:extLst>
          </p:cNvPr>
          <p:cNvSpPr txBox="1"/>
          <p:nvPr/>
        </p:nvSpPr>
        <p:spPr>
          <a:xfrm>
            <a:off x="159658" y="1538515"/>
            <a:ext cx="9405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solidFill>
                  <a:srgbClr val="FF0000"/>
                </a:solidFill>
              </a:rPr>
              <a:t>Citizenship </a:t>
            </a:r>
          </a:p>
          <a:p>
            <a:pPr lvl="2"/>
            <a:r>
              <a:rPr lang="en-US" sz="2400" b="1" dirty="0"/>
              <a:t>Not a question on the decennial census.</a:t>
            </a:r>
          </a:p>
          <a:p>
            <a:pPr lvl="2"/>
            <a:endParaRPr lang="en-US" sz="2400" b="1" dirty="0"/>
          </a:p>
          <a:p>
            <a:pPr lvl="2"/>
            <a:r>
              <a:rPr lang="en-US" sz="2400" b="1" dirty="0"/>
              <a:t>Only available from the ACS survey (with all those</a:t>
            </a:r>
          </a:p>
          <a:p>
            <a:pPr lvl="2"/>
            <a:r>
              <a:rPr lang="en-US" sz="2400" b="1" dirty="0"/>
              <a:t>     flaws already noted)</a:t>
            </a:r>
          </a:p>
          <a:p>
            <a:pPr lvl="2"/>
            <a:endParaRPr lang="en-US" sz="2400" b="1" dirty="0"/>
          </a:p>
          <a:p>
            <a:pPr lvl="2"/>
            <a:r>
              <a:rPr lang="en-US" sz="2400" b="1" dirty="0"/>
              <a:t>Traditionally come out after election</a:t>
            </a:r>
          </a:p>
          <a:p>
            <a:pPr lvl="2"/>
            <a:r>
              <a:rPr lang="en-US" sz="2400" b="1" dirty="0"/>
              <a:t>      2016 numbers finally just released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27207-6620-4D2B-9D83-849D5294B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634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978A5A-92DE-45E0-B183-1D79A47062ED}"/>
              </a:ext>
            </a:extLst>
          </p:cNvPr>
          <p:cNvSpPr txBox="1"/>
          <p:nvPr/>
        </p:nvSpPr>
        <p:spPr>
          <a:xfrm>
            <a:off x="827314" y="1494971"/>
            <a:ext cx="100874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</a:rPr>
              <a:t>Registration</a:t>
            </a:r>
          </a:p>
          <a:p>
            <a:pPr lvl="1"/>
            <a:r>
              <a:rPr lang="en-US" sz="2400" b="1" dirty="0"/>
              <a:t>Deadline for registration varies for November election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Reported registration carried on state’s websites varies on whether they include or exclude “inactive”.</a:t>
            </a:r>
          </a:p>
          <a:p>
            <a:pPr lvl="2"/>
            <a:r>
              <a:rPr lang="en-US" sz="2400" b="1" dirty="0"/>
              <a:t>This even varies by county in some states (as can be seen when comparing EAC results with state reported registration for election.</a:t>
            </a:r>
          </a:p>
          <a:p>
            <a:pPr lvl="2"/>
            <a:endParaRPr lang="en-US" sz="2400" b="1" dirty="0"/>
          </a:p>
          <a:p>
            <a:r>
              <a:rPr lang="en-US" sz="2400" b="1" dirty="0"/>
              <a:t>      Know there are some jurisdictions that have more </a:t>
            </a:r>
          </a:p>
          <a:p>
            <a:r>
              <a:rPr lang="en-US" sz="2400" b="1" dirty="0"/>
              <a:t>          “deadwood” in their registration rolls than others.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5E81E-A9E7-4553-9D3B-39BE0A5391F1}"/>
              </a:ext>
            </a:extLst>
          </p:cNvPr>
          <p:cNvSpPr txBox="1"/>
          <p:nvPr/>
        </p:nvSpPr>
        <p:spPr>
          <a:xfrm>
            <a:off x="682171" y="435429"/>
            <a:ext cx="616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Registration: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DC4BA-B6D9-4251-95F2-F9E0AAC97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883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063B6-E634-4245-AF1B-A09C393C0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183263"/>
            <a:ext cx="8577943" cy="64586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726A42-0A7A-4C50-A372-34EA5FC6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540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170BC-0C5C-4595-8BCC-B7DDC3823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70" y="192115"/>
            <a:ext cx="8664435" cy="65279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6EDC3F-0363-4265-8739-C94513906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887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70D71-4933-47A3-8493-D38047447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31" y="157828"/>
            <a:ext cx="8673012" cy="65472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3F97A-11A6-4C55-BA43-0168428B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76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28F27-159E-4FD4-9BEF-8F2E1AC6D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1" y="202666"/>
            <a:ext cx="8606970" cy="65224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219042-C29F-4C3B-9257-CA7EE32E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60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2" name="Rectangle 4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533400"/>
          </a:xfrm>
        </p:spPr>
        <p:txBody>
          <a:bodyPr/>
          <a:lstStyle/>
          <a:p>
            <a:r>
              <a:rPr lang="en-US" sz="2800"/>
              <a:t>Who is Election Data Services, Inc.?</a:t>
            </a:r>
          </a:p>
        </p:txBody>
      </p:sp>
      <p:pic>
        <p:nvPicPr>
          <p:cNvPr id="329734" name="Picture 6" descr="EDSRedi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1" y="1371600"/>
            <a:ext cx="6008687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9735" name="Rectangle 7"/>
          <p:cNvSpPr>
            <a:spLocks noChangeArrowheads="1"/>
          </p:cNvSpPr>
          <p:nvPr/>
        </p:nvSpPr>
        <p:spPr bwMode="auto">
          <a:xfrm>
            <a:off x="6858000" y="1676401"/>
            <a:ext cx="35369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Since 1979,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more than half the nation has been helped by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Election Data Services in redistricting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8800" y="41910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Compiled extensive databases of election results and census demographics for redistricting in more than half the nation over past 4 apportionments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Testified in more than 75 court cases.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2FBBCB-97C8-41C3-82D3-25F62DF9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11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1CC08-0C7D-4911-B7AF-33ECE9CD0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11" y="213651"/>
            <a:ext cx="8553326" cy="64484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FAB005-C2E9-43E9-9F33-2F51D5A1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404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EAABE4A3-C340-4F6F-ACE4-73B400956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142876"/>
            <a:ext cx="8335345" cy="64390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CCED52-E4A5-4896-882E-AFCF6C80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E856794-E641-428F-871A-8C0481AE9081}" type="slidenum">
              <a:rPr lang="en-US" altLang="en-US" smtClean="0"/>
              <a:pPr>
                <a:spcAft>
                  <a:spcPts val="600"/>
                </a:spcAft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326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52B115-8B3D-4A3E-A961-76E1A02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E48CF-2D48-49FD-A159-A7591F3D1743}"/>
              </a:ext>
            </a:extLst>
          </p:cNvPr>
          <p:cNvSpPr txBox="1"/>
          <p:nvPr/>
        </p:nvSpPr>
        <p:spPr>
          <a:xfrm>
            <a:off x="4803006" y="259882"/>
            <a:ext cx="2184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2016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164D53-64BE-4AC7-898B-C860447FB6E8}"/>
              </a:ext>
            </a:extLst>
          </p:cNvPr>
          <p:cNvSpPr txBox="1"/>
          <p:nvPr/>
        </p:nvSpPr>
        <p:spPr>
          <a:xfrm>
            <a:off x="649705" y="1886241"/>
            <a:ext cx="847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351 Counties with more than 100% of Citizen Voting Age Population that’s Registered.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CB29E7-1AE4-4C07-BCD0-884D4B9103B7}"/>
              </a:ext>
            </a:extLst>
          </p:cNvPr>
          <p:cNvSpPr/>
          <p:nvPr/>
        </p:nvSpPr>
        <p:spPr>
          <a:xfrm>
            <a:off x="649704" y="1180783"/>
            <a:ext cx="9713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241 Counties with more than 100% of Voting Age Population that’s Registered</a:t>
            </a:r>
            <a:r>
              <a:rPr lang="en-US" b="1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A6B12-137E-4865-B2B7-A78C54794E4F}"/>
              </a:ext>
            </a:extLst>
          </p:cNvPr>
          <p:cNvSpPr txBox="1"/>
          <p:nvPr/>
        </p:nvSpPr>
        <p:spPr>
          <a:xfrm>
            <a:off x="649705" y="2930253"/>
            <a:ext cx="7235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Highest percentage is 212% of VAP and 226% of CVAP</a:t>
            </a:r>
          </a:p>
          <a:p>
            <a:r>
              <a:rPr lang="en-US" sz="2000" b="1" dirty="0"/>
              <a:t>	Harding County, New Mexico</a:t>
            </a:r>
          </a:p>
          <a:p>
            <a:r>
              <a:rPr lang="en-US" sz="2000" b="1" dirty="0"/>
              <a:t>	Registration = 742, VAP = 592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84051-6A99-4EF5-88CE-090C86CA203E}"/>
              </a:ext>
            </a:extLst>
          </p:cNvPr>
          <p:cNvSpPr txBox="1"/>
          <p:nvPr/>
        </p:nvSpPr>
        <p:spPr>
          <a:xfrm>
            <a:off x="770020" y="4013735"/>
            <a:ext cx="607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Of the 241 Counties with Regis of VAP &gt;100%</a:t>
            </a:r>
          </a:p>
          <a:p>
            <a:r>
              <a:rPr lang="en-US" sz="2000" b="1" dirty="0"/>
              <a:t>          213 had fewer than 50,000 Regis voters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C73F1-CB04-4CDA-AE6B-1D1EF2B246B5}"/>
              </a:ext>
            </a:extLst>
          </p:cNvPr>
          <p:cNvSpPr txBox="1"/>
          <p:nvPr/>
        </p:nvSpPr>
        <p:spPr>
          <a:xfrm>
            <a:off x="770020" y="4805372"/>
            <a:ext cx="607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Of the 351 Counties with Regis of CVAP &gt;100%</a:t>
            </a:r>
          </a:p>
          <a:p>
            <a:r>
              <a:rPr lang="en-US" sz="2000" b="1" dirty="0"/>
              <a:t>          269 had fewer than 50,000 Regis voters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E2CA3-093C-4E8E-9826-8D26087A9B3E}"/>
              </a:ext>
            </a:extLst>
          </p:cNvPr>
          <p:cNvSpPr txBox="1"/>
          <p:nvPr/>
        </p:nvSpPr>
        <p:spPr>
          <a:xfrm>
            <a:off x="7132320" y="4090737"/>
            <a:ext cx="4340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Trump Carried 193 of the Counties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1C8D1-D04E-420A-8A4C-C4A98A1DAA4E}"/>
              </a:ext>
            </a:extLst>
          </p:cNvPr>
          <p:cNvSpPr txBox="1"/>
          <p:nvPr/>
        </p:nvSpPr>
        <p:spPr>
          <a:xfrm>
            <a:off x="7132320" y="4807558"/>
            <a:ext cx="4340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Trump Carried 246 of the Counties</a:t>
            </a:r>
          </a:p>
        </p:txBody>
      </p:sp>
    </p:spTree>
    <p:extLst>
      <p:ext uri="{BB962C8B-B14F-4D97-AF65-F5344CB8AC3E}">
        <p14:creationId xmlns:p14="http://schemas.microsoft.com/office/powerpoint/2010/main" val="39652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B7F9C-3E3A-4227-8E86-1D2C47C3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E856794-E641-428F-871A-8C0481AE9081}" type="slidenum">
              <a:rPr lang="en-US" altLang="en-US" smtClean="0"/>
              <a:pPr>
                <a:spcAft>
                  <a:spcPts val="600"/>
                </a:spcAft>
              </a:pPr>
              <a:t>33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A272A-AE27-410F-AE53-A3317FFE59C3}"/>
              </a:ext>
            </a:extLst>
          </p:cNvPr>
          <p:cNvSpPr txBox="1"/>
          <p:nvPr/>
        </p:nvSpPr>
        <p:spPr>
          <a:xfrm>
            <a:off x="496711" y="575733"/>
            <a:ext cx="261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Registration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1D541-0997-4AA0-84B7-CC2D4BA42E40}"/>
              </a:ext>
            </a:extLst>
          </p:cNvPr>
          <p:cNvSpPr txBox="1"/>
          <p:nvPr/>
        </p:nvSpPr>
        <p:spPr>
          <a:xfrm>
            <a:off x="270934" y="1450104"/>
            <a:ext cx="30247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23 Active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23 Active &amp; Inactive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3 Local Decision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1 Voting Age Population</a:t>
            </a:r>
          </a:p>
        </p:txBody>
      </p:sp>
      <p:pic>
        <p:nvPicPr>
          <p:cNvPr id="9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935BD7C5-B5BD-4F2F-9B3E-15F39C7C8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203773"/>
            <a:ext cx="8058150" cy="62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3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7952A-81B4-41A6-86A6-AF49F4ED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81000"/>
            <a:ext cx="10668000" cy="635000"/>
          </a:xfrm>
        </p:spPr>
        <p:txBody>
          <a:bodyPr/>
          <a:lstStyle/>
          <a:p>
            <a:r>
              <a:rPr lang="en-US" dirty="0"/>
              <a:t>Registration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ED089-01BF-42FB-A079-952322F3FCA9}"/>
              </a:ext>
            </a:extLst>
          </p:cNvPr>
          <p:cNvSpPr txBox="1"/>
          <p:nvPr/>
        </p:nvSpPr>
        <p:spPr>
          <a:xfrm>
            <a:off x="711200" y="1422400"/>
            <a:ext cx="853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Many more Jurisdictions open to questions on their data because there is no uniformity in definitions.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However: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It is the smaller jurisdictions that are caught with the problem of small numbers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VAP or CVAP estimate of 1,300 compared to a registration of 1,360. 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Which is right?</a:t>
            </a:r>
          </a:p>
          <a:p>
            <a:pPr lvl="1"/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Estimates Are Estimates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2488B-FBDE-4BEC-A1E1-91096C61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F7829-3AC0-4445-9046-42EED8C326F5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121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4E271-D1FF-4507-AE0E-8779BB33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601E0-2F23-461D-895B-A12B2ECC8087}"/>
              </a:ext>
            </a:extLst>
          </p:cNvPr>
          <p:cNvSpPr txBox="1"/>
          <p:nvPr/>
        </p:nvSpPr>
        <p:spPr>
          <a:xfrm>
            <a:off x="4030133" y="474133"/>
            <a:ext cx="4289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Turn-out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B9433-5B60-4D74-8DAF-EDA8BAD6FC53}"/>
              </a:ext>
            </a:extLst>
          </p:cNvPr>
          <p:cNvSpPr txBox="1"/>
          <p:nvPr/>
        </p:nvSpPr>
        <p:spPr>
          <a:xfrm>
            <a:off x="1420142" y="2050181"/>
            <a:ext cx="9509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 is Turn-out?</a:t>
            </a:r>
          </a:p>
          <a:p>
            <a:r>
              <a:rPr lang="en-US" sz="2800" b="1" dirty="0"/>
              <a:t>	Different states say different things make it up.</a:t>
            </a:r>
          </a:p>
        </p:txBody>
      </p:sp>
    </p:spTree>
    <p:extLst>
      <p:ext uri="{BB962C8B-B14F-4D97-AF65-F5344CB8AC3E}">
        <p14:creationId xmlns:p14="http://schemas.microsoft.com/office/powerpoint/2010/main" val="2649332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turnoutequalspresident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1"/>
            <a:ext cx="7975600" cy="6162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978C24-776D-4151-A9C5-A0A7B9F7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83FF-2091-4DAE-ADAC-BA972FE08A18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B66A8F-5A9D-4637-B73C-1AEA900B9760}"/>
              </a:ext>
            </a:extLst>
          </p:cNvPr>
          <p:cNvSpPr txBox="1"/>
          <p:nvPr/>
        </p:nvSpPr>
        <p:spPr>
          <a:xfrm>
            <a:off x="5573028" y="933650"/>
            <a:ext cx="895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678461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978C24-776D-4151-A9C5-A0A7B9F7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783FF-2091-4DAE-ADAC-BA972FE08A18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D91DC-078D-4841-8BC2-E960A11531BB}"/>
              </a:ext>
            </a:extLst>
          </p:cNvPr>
          <p:cNvSpPr txBox="1"/>
          <p:nvPr/>
        </p:nvSpPr>
        <p:spPr>
          <a:xfrm>
            <a:off x="5798660" y="719894"/>
            <a:ext cx="92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2016</a:t>
            </a:r>
          </a:p>
        </p:txBody>
      </p:sp>
      <p:pic>
        <p:nvPicPr>
          <p:cNvPr id="4" name="Picture 3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736D4B44-1782-4DF0-B538-EF79458CF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22" y="206067"/>
            <a:ext cx="8238591" cy="63661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03EB5C-4161-42C6-86B1-80BD2F8A7A25}"/>
              </a:ext>
            </a:extLst>
          </p:cNvPr>
          <p:cNvSpPr txBox="1"/>
          <p:nvPr/>
        </p:nvSpPr>
        <p:spPr>
          <a:xfrm>
            <a:off x="5542846" y="812800"/>
            <a:ext cx="89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09382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many people participated </a:t>
            </a:r>
            <a:br>
              <a:rPr lang="en-US" dirty="0"/>
            </a:br>
            <a:r>
              <a:rPr lang="en-US" dirty="0"/>
              <a:t>in the 2012 General Election?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0" y="18288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Obama		65,899,392</a:t>
            </a:r>
          </a:p>
          <a:p>
            <a:r>
              <a:rPr lang="en-US" sz="2400" b="1" dirty="0"/>
              <a:t>Romney		60,929,639</a:t>
            </a:r>
          </a:p>
          <a:p>
            <a:r>
              <a:rPr lang="en-US" sz="2400" b="1" dirty="0"/>
              <a:t>Others		</a:t>
            </a:r>
            <a:r>
              <a:rPr lang="en-US" sz="2400" b="1" u="sng" dirty="0"/>
              <a:t>  2,211,840</a:t>
            </a:r>
          </a:p>
          <a:p>
            <a:r>
              <a:rPr lang="en-US" sz="2400" b="1" dirty="0"/>
              <a:t>TOTAL	                   129,040,871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00" y="3657601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But Presidential contest was not the highest vote generator in all counties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4953001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More votes cast for US Senate Contests  in 99 Counties</a:t>
            </a:r>
          </a:p>
          <a:p>
            <a:r>
              <a:rPr lang="en-US" sz="2000" b="1" dirty="0"/>
              <a:t>                                  Governor  Contests  in 48 Counties</a:t>
            </a:r>
          </a:p>
          <a:p>
            <a:r>
              <a:rPr lang="en-US" sz="2000" b="1" dirty="0"/>
              <a:t>                                  US House  Contests  in 28 Counties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E21E9-E76F-4BC2-B25B-439A50CA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F7829-3AC0-4445-9046-42EED8C326F5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16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many people participated </a:t>
            </a:r>
            <a:br>
              <a:rPr lang="en-US" dirty="0"/>
            </a:br>
            <a:r>
              <a:rPr lang="en-US" dirty="0"/>
              <a:t>in the 2016 General Election?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0" y="18288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Clinton		65,840,578</a:t>
            </a:r>
          </a:p>
          <a:p>
            <a:r>
              <a:rPr lang="en-US" sz="2400" b="1" dirty="0"/>
              <a:t>Trump 		62,978,288</a:t>
            </a:r>
          </a:p>
          <a:p>
            <a:r>
              <a:rPr lang="en-US" sz="2400" b="1" dirty="0"/>
              <a:t>Others		</a:t>
            </a:r>
            <a:r>
              <a:rPr lang="en-US" sz="2400" b="1" u="sng" dirty="0"/>
              <a:t>  7,558,877</a:t>
            </a:r>
          </a:p>
          <a:p>
            <a:r>
              <a:rPr lang="en-US" sz="2400" b="1" dirty="0"/>
              <a:t>TOTAL	                    136,377,743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00" y="3657601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But Presidential contest was not the highest vote generator in all counties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4953001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More votes cast for US Senate Contests  in 209 Counties</a:t>
            </a:r>
          </a:p>
          <a:p>
            <a:r>
              <a:rPr lang="en-US" sz="2000" b="1" dirty="0"/>
              <a:t>                                  Governor  Contests  in 119 Counties</a:t>
            </a:r>
          </a:p>
          <a:p>
            <a:r>
              <a:rPr lang="en-US" sz="2000" b="1" dirty="0"/>
              <a:t>                                  US House  Contests  in  73 Counties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E21E9-E76F-4BC2-B25B-439A50CA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F7829-3AC0-4445-9046-42EED8C326F5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30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609600"/>
          </a:xfrm>
        </p:spPr>
        <p:txBody>
          <a:bodyPr/>
          <a:lstStyle/>
          <a:p>
            <a:r>
              <a:rPr lang="en-US" altLang="en-US"/>
              <a:t>Who is Election Data Services, Inc.?</a:t>
            </a:r>
          </a:p>
        </p:txBody>
      </p:sp>
      <p:pic>
        <p:nvPicPr>
          <p:cNvPr id="327685" name="Picture 5" descr="ve1980(a)labe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080" y="2404433"/>
            <a:ext cx="4748213" cy="3979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686" name="Text Box 6"/>
          <p:cNvSpPr txBox="1">
            <a:spLocks noChangeArrowheads="1"/>
          </p:cNvSpPr>
          <p:nvPr/>
        </p:nvSpPr>
        <p:spPr bwMode="auto">
          <a:xfrm>
            <a:off x="1594691" y="1108114"/>
            <a:ext cx="8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/>
              <a:t>Since 1980, kept track of what voting equipment is used in every county of the nation for each election</a:t>
            </a:r>
          </a:p>
        </p:txBody>
      </p:sp>
      <p:pic>
        <p:nvPicPr>
          <p:cNvPr id="3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3131432-8E14-48BB-A2C5-A730219F2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91" y="2404433"/>
            <a:ext cx="5423254" cy="3947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583B8-0F47-41B4-BC78-B83B267F28B2}"/>
              </a:ext>
            </a:extLst>
          </p:cNvPr>
          <p:cNvSpPr txBox="1"/>
          <p:nvPr/>
        </p:nvSpPr>
        <p:spPr>
          <a:xfrm>
            <a:off x="8085222" y="2478126"/>
            <a:ext cx="712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2016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D00C3-F2DE-4FBC-93B7-D67AE3CD0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55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16" y="190231"/>
            <a:ext cx="8363915" cy="645940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6D60E0-5E4B-453D-AB17-5704C200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040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5CF70E49-6DB2-4A70-ACBF-FC3D39421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51" y="202920"/>
            <a:ext cx="7965606" cy="61534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B2950-154E-47CF-A589-85276928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E856794-E641-428F-871A-8C0481AE9081}" type="slidenum">
              <a:rPr lang="en-US" altLang="en-US" smtClean="0"/>
              <a:pPr>
                <a:spcAft>
                  <a:spcPts val="600"/>
                </a:spcAft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699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many people participated </a:t>
            </a:r>
            <a:br>
              <a:rPr lang="en-US" dirty="0"/>
            </a:br>
            <a:r>
              <a:rPr lang="en-US" dirty="0"/>
              <a:t>in the 2012 General Election?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175260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EAC survey reported that </a:t>
            </a:r>
          </a:p>
          <a:p>
            <a:pPr algn="ctr"/>
            <a:r>
              <a:rPr lang="en-US" sz="2400" b="1" dirty="0"/>
              <a:t>129,664,614 persons participated</a:t>
            </a:r>
          </a:p>
          <a:p>
            <a:pPr algn="ctr"/>
            <a:r>
              <a:rPr lang="en-US" sz="2400" b="1" dirty="0"/>
              <a:t>in 50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0900" y="3124200"/>
            <a:ext cx="5715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But their survey lacked data in the following:</a:t>
            </a:r>
          </a:p>
          <a:p>
            <a:r>
              <a:rPr lang="en-US" sz="2000" b="1" dirty="0"/>
              <a:t>         1 County  in California</a:t>
            </a:r>
          </a:p>
          <a:p>
            <a:r>
              <a:rPr lang="en-US" sz="2000" b="1" dirty="0"/>
              <a:t>       24 Counties in Mississippi</a:t>
            </a:r>
          </a:p>
          <a:p>
            <a:r>
              <a:rPr lang="en-US" sz="2000" b="1" dirty="0"/>
              <a:t>         7 Counties in New Mexico</a:t>
            </a:r>
          </a:p>
          <a:p>
            <a:r>
              <a:rPr lang="en-US" sz="2000" b="1" dirty="0"/>
              <a:t>         1 Township in Vermont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5042264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EDS dataset shows at least 130,081,900 participated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7244" y="5638800"/>
            <a:ext cx="62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Means that over 1.4 million participated, but didn’t cast a ballot for President – 0.8%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038EB-166D-4852-BAC9-49962A1D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F7829-3AC0-4445-9046-42EED8C326F5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9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many people participated </a:t>
            </a:r>
            <a:br>
              <a:rPr lang="en-US" dirty="0"/>
            </a:br>
            <a:r>
              <a:rPr lang="en-US" dirty="0"/>
              <a:t>in the 2016 General Election?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175260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EAC survey reported that </a:t>
            </a:r>
          </a:p>
          <a:p>
            <a:pPr algn="ctr"/>
            <a:r>
              <a:rPr lang="en-US" sz="2400" b="1" dirty="0"/>
              <a:t>138,467,690 persons participated</a:t>
            </a:r>
          </a:p>
          <a:p>
            <a:pPr algn="ctr"/>
            <a:r>
              <a:rPr lang="en-US" sz="2400" b="1" dirty="0"/>
              <a:t>in 50 states and DC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4699" y="3367013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But their survey lacked data in the following:</a:t>
            </a:r>
          </a:p>
          <a:p>
            <a:pPr algn="ctr"/>
            <a:r>
              <a:rPr lang="en-US" sz="2000" b="1" dirty="0"/>
              <a:t>         6 Counties in Arkansas</a:t>
            </a:r>
          </a:p>
          <a:p>
            <a:pPr algn="ctr"/>
            <a:r>
              <a:rPr lang="en-US" sz="2000" b="1" dirty="0"/>
              <a:t>       39 Counties in Texas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4677177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EDS dataset shows at least 138,773,658 participated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0721" y="5322213"/>
            <a:ext cx="62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Means that around 2.4 million participated, but didn’t cast a ballot for President – 1.7%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038EB-166D-4852-BAC9-49962A1D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F7829-3AC0-4445-9046-42EED8C326F5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8C8869-2EA7-485B-9AF6-B9A132A9301E}"/>
              </a:ext>
            </a:extLst>
          </p:cNvPr>
          <p:cNvSpPr txBox="1"/>
          <p:nvPr/>
        </p:nvSpPr>
        <p:spPr>
          <a:xfrm>
            <a:off x="4164615" y="2875865"/>
            <a:ext cx="4180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(Excluding Puerto Rico, Virgin Islands &amp; Guam)</a:t>
            </a:r>
          </a:p>
        </p:txBody>
      </p:sp>
    </p:spTree>
    <p:extLst>
      <p:ext uri="{BB962C8B-B14F-4D97-AF65-F5344CB8AC3E}">
        <p14:creationId xmlns:p14="http://schemas.microsoft.com/office/powerpoint/2010/main" val="42251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>
            <a:extLst>
              <a:ext uri="{FF2B5EF4-FFF2-40B4-BE49-F238E27FC236}">
                <a16:creationId xmlns:a16="http://schemas.microsoft.com/office/drawing/2014/main" id="{B847B709-AD58-4587-AED2-79BAE4087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6696" y="220126"/>
            <a:ext cx="5094171" cy="609600"/>
          </a:xfrm>
        </p:spPr>
        <p:txBody>
          <a:bodyPr/>
          <a:lstStyle/>
          <a:p>
            <a:r>
              <a:rPr lang="en-US" altLang="en-US" dirty="0"/>
              <a:t>Drop – off  </a:t>
            </a:r>
            <a:r>
              <a:rPr lang="en-US" altLang="en-US" sz="2400" dirty="0"/>
              <a:t>(or Residual Votes)</a:t>
            </a:r>
            <a:endParaRPr lang="en-US" altLang="en-US" dirty="0"/>
          </a:p>
        </p:txBody>
      </p:sp>
      <p:sp>
        <p:nvSpPr>
          <p:cNvPr id="445444" name="Rectangle 4">
            <a:extLst>
              <a:ext uri="{FF2B5EF4-FFF2-40B4-BE49-F238E27FC236}">
                <a16:creationId xmlns:a16="http://schemas.microsoft.com/office/drawing/2014/main" id="{65DFEBBA-7279-4292-A55A-79B32B577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75ECC1-72B7-417F-B4B7-11D1F7FED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44</a:t>
            </a:fld>
            <a:endParaRPr lang="en-US" alt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9CA6D24-DC80-4D79-8E04-E60CB859DB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1767347"/>
              </p:ext>
            </p:extLst>
          </p:nvPr>
        </p:nvGraphicFramePr>
        <p:xfrm>
          <a:off x="1193533" y="1222408"/>
          <a:ext cx="9375006" cy="5102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A707932-8E7C-4C9D-A7A5-B3D88C4FEB5D}"/>
              </a:ext>
            </a:extLst>
          </p:cNvPr>
          <p:cNvSpPr txBox="1"/>
          <p:nvPr/>
        </p:nvSpPr>
        <p:spPr>
          <a:xfrm>
            <a:off x="2837047" y="772576"/>
            <a:ext cx="699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(Difference between Total Turn-out &amp; Votes for highest office)</a:t>
            </a:r>
          </a:p>
        </p:txBody>
      </p:sp>
    </p:spTree>
    <p:extLst>
      <p:ext uri="{BB962C8B-B14F-4D97-AF65-F5344CB8AC3E}">
        <p14:creationId xmlns:p14="http://schemas.microsoft.com/office/powerpoint/2010/main" val="4000588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"/>
            <a:ext cx="8774592" cy="6248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29EEC4-D097-4E15-9550-8331435E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45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CF5D5-BE46-4DB0-825D-3A43726D8237}"/>
              </a:ext>
            </a:extLst>
          </p:cNvPr>
          <p:cNvSpPr txBox="1"/>
          <p:nvPr/>
        </p:nvSpPr>
        <p:spPr>
          <a:xfrm>
            <a:off x="4049486" y="5011387"/>
            <a:ext cx="528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DREs                                Absentee Paper Ballots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78FDA-B950-473E-9FEA-0C093C763782}"/>
              </a:ext>
            </a:extLst>
          </p:cNvPr>
          <p:cNvSpPr txBox="1"/>
          <p:nvPr/>
        </p:nvSpPr>
        <p:spPr>
          <a:xfrm>
            <a:off x="4649002" y="558265"/>
            <a:ext cx="318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Prince William County, VA</a:t>
            </a:r>
          </a:p>
        </p:txBody>
      </p:sp>
    </p:spTree>
    <p:extLst>
      <p:ext uri="{BB962C8B-B14F-4D97-AF65-F5344CB8AC3E}">
        <p14:creationId xmlns:p14="http://schemas.microsoft.com/office/powerpoint/2010/main" val="4200462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many people participated </a:t>
            </a:r>
            <a:br>
              <a:rPr lang="en-US" dirty="0"/>
            </a:br>
            <a:r>
              <a:rPr lang="en-US" dirty="0"/>
              <a:t>in the 2016 General Election?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600" y="205740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WE DON’T KNOW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4F342-5FA8-4247-BCC5-F97548DF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F7829-3AC0-4445-9046-42EED8C326F5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6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>
            <a:extLst>
              <a:ext uri="{FF2B5EF4-FFF2-40B4-BE49-F238E27FC236}">
                <a16:creationId xmlns:a16="http://schemas.microsoft.com/office/drawing/2014/main" id="{C33F7ACE-F396-4C83-A443-77A806D8B4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609600"/>
          </a:xfrm>
        </p:spPr>
        <p:txBody>
          <a:bodyPr/>
          <a:lstStyle/>
          <a:p>
            <a:pPr algn="ctr"/>
            <a:r>
              <a:rPr lang="en-US" altLang="en-US"/>
              <a:t>Turn-out</a:t>
            </a:r>
          </a:p>
        </p:txBody>
      </p:sp>
      <p:pic>
        <p:nvPicPr>
          <p:cNvPr id="404483" name="Picture 3" descr="TOofRegCounties">
            <a:extLst>
              <a:ext uri="{FF2B5EF4-FFF2-40B4-BE49-F238E27FC236}">
                <a16:creationId xmlns:a16="http://schemas.microsoft.com/office/drawing/2014/main" id="{140506DF-40DC-4270-9CBA-DE6BB2E6E6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14729"/>
            <a:ext cx="8232006" cy="6381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9C50E2-D975-45F9-9070-2BADAB79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890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C54CE336-D458-417C-8779-21FC3122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8" y="178130"/>
            <a:ext cx="8414179" cy="64999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1C294-9306-45DF-95E7-2B12C973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E856794-E641-428F-871A-8C0481AE9081}" type="slidenum">
              <a:rPr lang="en-US" altLang="en-US" smtClean="0"/>
              <a:pPr>
                <a:spcAft>
                  <a:spcPts val="600"/>
                </a:spcAft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019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98BC8-DAE2-4D98-ABBC-6C8934BC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49</a:t>
            </a:fld>
            <a:endParaRPr lang="en-US" altLang="en-US"/>
          </a:p>
        </p:txBody>
      </p:sp>
      <p:pic>
        <p:nvPicPr>
          <p:cNvPr id="6" name="Picture 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78AEBACD-1AD7-4656-B6B6-D19FA9240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78" y="195246"/>
            <a:ext cx="8359056" cy="6459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AFE4A-CAD6-4BC8-9386-501AED1A3543}"/>
              </a:ext>
            </a:extLst>
          </p:cNvPr>
          <p:cNvSpPr txBox="1"/>
          <p:nvPr/>
        </p:nvSpPr>
        <p:spPr>
          <a:xfrm>
            <a:off x="598312" y="824089"/>
            <a:ext cx="2765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 Counties</a:t>
            </a:r>
          </a:p>
          <a:p>
            <a:r>
              <a:rPr lang="en-US" sz="2000" b="1" dirty="0"/>
              <a:t>   &gt;100% TO of VAP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2B62D-23EE-4D7D-BD8C-9718EF51851B}"/>
              </a:ext>
            </a:extLst>
          </p:cNvPr>
          <p:cNvSpPr txBox="1"/>
          <p:nvPr/>
        </p:nvSpPr>
        <p:spPr>
          <a:xfrm>
            <a:off x="598312" y="1659467"/>
            <a:ext cx="264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All had &lt; 530 voters who turned 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EC70B-9F7A-4758-AC46-64E027093AE1}"/>
              </a:ext>
            </a:extLst>
          </p:cNvPr>
          <p:cNvSpPr txBox="1"/>
          <p:nvPr/>
        </p:nvSpPr>
        <p:spPr>
          <a:xfrm>
            <a:off x="598312" y="2833511"/>
            <a:ext cx="264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Trump carried 3 of 4</a:t>
            </a:r>
          </a:p>
        </p:txBody>
      </p:sp>
    </p:spTree>
    <p:extLst>
      <p:ext uri="{BB962C8B-B14F-4D97-AF65-F5344CB8AC3E}">
        <p14:creationId xmlns:p14="http://schemas.microsoft.com/office/powerpoint/2010/main" val="2532460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609600"/>
          </a:xfrm>
        </p:spPr>
        <p:txBody>
          <a:bodyPr/>
          <a:lstStyle/>
          <a:p>
            <a:r>
              <a:rPr lang="en-US" dirty="0"/>
              <a:t>Who is Kim Brace?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70289" y="1134993"/>
            <a:ext cx="8001000" cy="1066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dirty="0">
                <a:latin typeface="Arial" charset="0"/>
              </a:rPr>
              <a:t>That Old Guy Who’s been in Election Administration for 42 Years</a:t>
            </a:r>
          </a:p>
        </p:txBody>
      </p:sp>
      <p:sp>
        <p:nvSpPr>
          <p:cNvPr id="435205" name="Text Box 5"/>
          <p:cNvSpPr txBox="1">
            <a:spLocks noChangeArrowheads="1"/>
          </p:cNvSpPr>
          <p:nvPr/>
        </p:nvSpPr>
        <p:spPr bwMode="auto">
          <a:xfrm>
            <a:off x="2043112" y="2201793"/>
            <a:ext cx="5562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Associate Editor of Dick </a:t>
            </a:r>
            <a:r>
              <a:rPr lang="en-US" sz="2000" b="1" dirty="0" err="1"/>
              <a:t>Smolka’s</a:t>
            </a:r>
            <a:r>
              <a:rPr lang="en-US" sz="2000" b="1" dirty="0"/>
              <a:t> 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          Election Administration Reports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3112" y="2909679"/>
            <a:ext cx="974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Consultant to Federal, State &amp; Local Governments </a:t>
            </a:r>
          </a:p>
          <a:p>
            <a:r>
              <a:rPr lang="en-US" sz="2000" b="1" dirty="0"/>
              <a:t>         for Voting Equipment selection assistance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Undertaken multiple projects on election administration over decades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Worked with EAC on EAVS survey 2004 - 2008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Provider of PRECIS – GIS for Precinct maintenance &amp; Street File Creation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Acting General Registrar for Prince William County, VA in 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Member of County’s Task Force on Long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Currently Chairman of County’s Historical Commission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Poll Worker since 2008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778C34-CD24-48E5-8402-0F6C9F58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9DC8-1F0C-4121-9B22-D2F053D7E1F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34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3885B-D640-448C-9638-4E15ECBA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50</a:t>
            </a:fld>
            <a:endParaRPr lang="en-US" altLang="en-US"/>
          </a:p>
        </p:txBody>
      </p:sp>
      <p:pic>
        <p:nvPicPr>
          <p:cNvPr id="6" name="Picture 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CD088FC3-6364-45D6-9574-C9A388245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78" y="189541"/>
            <a:ext cx="8410222" cy="64988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7B0269-1673-43F4-AFFD-04597531BBB8}"/>
              </a:ext>
            </a:extLst>
          </p:cNvPr>
          <p:cNvSpPr/>
          <p:nvPr/>
        </p:nvSpPr>
        <p:spPr>
          <a:xfrm>
            <a:off x="451556" y="746458"/>
            <a:ext cx="2833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Same 4 Counties</a:t>
            </a:r>
          </a:p>
          <a:p>
            <a:r>
              <a:rPr lang="en-US" b="1" dirty="0"/>
              <a:t>   &gt;100% TO of CVAP</a:t>
            </a:r>
          </a:p>
        </p:txBody>
      </p:sp>
    </p:spTree>
    <p:extLst>
      <p:ext uri="{BB962C8B-B14F-4D97-AF65-F5344CB8AC3E}">
        <p14:creationId xmlns:p14="http://schemas.microsoft.com/office/powerpoint/2010/main" val="16446491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1EB342-A86E-45FD-8E2A-598E1528D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51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59AAC-737C-4A83-A8F5-E1FB39049560}"/>
              </a:ext>
            </a:extLst>
          </p:cNvPr>
          <p:cNvSpPr txBox="1"/>
          <p:nvPr/>
        </p:nvSpPr>
        <p:spPr>
          <a:xfrm>
            <a:off x="1388532" y="291658"/>
            <a:ext cx="9279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What Demographic Variable had Largest Range in Participating/Not Participating in Electoral Process?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6A568-16CC-4516-9C7D-97D1856FB327}"/>
              </a:ext>
            </a:extLst>
          </p:cNvPr>
          <p:cNvSpPr txBox="1"/>
          <p:nvPr/>
        </p:nvSpPr>
        <p:spPr>
          <a:xfrm>
            <a:off x="993422" y="1399822"/>
            <a:ext cx="8624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Census Bureau’s bi-annual voting studies back to 1964</a:t>
            </a:r>
          </a:p>
          <a:p>
            <a:r>
              <a:rPr lang="en-US" sz="2200" b="1" dirty="0"/>
              <a:t>	Whether people Registered or Voted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A5B20-0627-4ED7-A807-5EE5AE68FFC5}"/>
              </a:ext>
            </a:extLst>
          </p:cNvPr>
          <p:cNvSpPr txBox="1"/>
          <p:nvPr/>
        </p:nvSpPr>
        <p:spPr>
          <a:xfrm>
            <a:off x="1597378" y="2253396"/>
            <a:ext cx="80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A6312-C03E-43F0-A80F-FC16BD7C1DE4}"/>
              </a:ext>
            </a:extLst>
          </p:cNvPr>
          <p:cNvSpPr txBox="1"/>
          <p:nvPr/>
        </p:nvSpPr>
        <p:spPr>
          <a:xfrm>
            <a:off x="3064933" y="2253396"/>
            <a:ext cx="1309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18E25-9734-4339-A810-9071736AFF50}"/>
              </a:ext>
            </a:extLst>
          </p:cNvPr>
          <p:cNvSpPr txBox="1"/>
          <p:nvPr/>
        </p:nvSpPr>
        <p:spPr>
          <a:xfrm>
            <a:off x="5040489" y="2253396"/>
            <a:ext cx="1456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Income</a:t>
            </a:r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22D4BE8A-6E1B-40B6-ACFA-BE25D70C1328}"/>
              </a:ext>
            </a:extLst>
          </p:cNvPr>
          <p:cNvSpPr/>
          <p:nvPr/>
        </p:nvSpPr>
        <p:spPr bwMode="auto">
          <a:xfrm>
            <a:off x="1690510" y="2131718"/>
            <a:ext cx="615245" cy="643466"/>
          </a:xfrm>
          <a:prstGeom prst="mathMultiply">
            <a:avLst/>
          </a:prstGeom>
          <a:solidFill>
            <a:srgbClr val="FF0000">
              <a:alpha val="44000"/>
            </a:srgb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>
                  <a:alpha val="56000"/>
                </a:schemeClr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29263BFB-26DC-4F2B-9B2A-38D99ED905D8}"/>
              </a:ext>
            </a:extLst>
          </p:cNvPr>
          <p:cNvSpPr/>
          <p:nvPr/>
        </p:nvSpPr>
        <p:spPr bwMode="auto">
          <a:xfrm>
            <a:off x="3151010" y="2169263"/>
            <a:ext cx="615245" cy="643466"/>
          </a:xfrm>
          <a:prstGeom prst="mathMultiply">
            <a:avLst/>
          </a:prstGeom>
          <a:solidFill>
            <a:srgbClr val="FF0000">
              <a:alpha val="44000"/>
            </a:srgb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0E223C6F-C9A8-4DA7-9162-CB17AE2FBF05}"/>
              </a:ext>
            </a:extLst>
          </p:cNvPr>
          <p:cNvSpPr/>
          <p:nvPr/>
        </p:nvSpPr>
        <p:spPr bwMode="auto">
          <a:xfrm>
            <a:off x="5219700" y="2169263"/>
            <a:ext cx="615245" cy="643466"/>
          </a:xfrm>
          <a:prstGeom prst="mathMultiply">
            <a:avLst/>
          </a:prstGeom>
          <a:solidFill>
            <a:srgbClr val="FF0000">
              <a:alpha val="46000"/>
            </a:srgb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B7C13-DB73-4259-BD40-AABD611AE7DB}"/>
              </a:ext>
            </a:extLst>
          </p:cNvPr>
          <p:cNvSpPr txBox="1"/>
          <p:nvPr/>
        </p:nvSpPr>
        <p:spPr>
          <a:xfrm>
            <a:off x="2077156" y="3507080"/>
            <a:ext cx="4075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Home Ownership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5C5BA5-45CD-4CDA-B7E3-B3A74B1EBFC6}"/>
              </a:ext>
            </a:extLst>
          </p:cNvPr>
          <p:cNvSpPr txBox="1"/>
          <p:nvPr/>
        </p:nvSpPr>
        <p:spPr>
          <a:xfrm>
            <a:off x="1174044" y="4267200"/>
            <a:ext cx="5836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Do you own your home/shelter?</a:t>
            </a:r>
          </a:p>
          <a:p>
            <a:endParaRPr lang="en-US" sz="2400" b="1" dirty="0"/>
          </a:p>
          <a:p>
            <a:r>
              <a:rPr lang="en-US" sz="2400" b="1" dirty="0"/>
              <a:t>Or do you rent?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7AD58F-D6AF-4D61-84E1-85914CA93B72}"/>
              </a:ext>
            </a:extLst>
          </p:cNvPr>
          <p:cNvSpPr txBox="1"/>
          <p:nvPr/>
        </p:nvSpPr>
        <p:spPr>
          <a:xfrm>
            <a:off x="2077156" y="5633156"/>
            <a:ext cx="599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Are you invested in your community?</a:t>
            </a:r>
          </a:p>
        </p:txBody>
      </p:sp>
    </p:spTree>
    <p:extLst>
      <p:ext uri="{BB962C8B-B14F-4D97-AF65-F5344CB8AC3E}">
        <p14:creationId xmlns:p14="http://schemas.microsoft.com/office/powerpoint/2010/main" val="168707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11D0D-7524-4857-AC4C-2ED05698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52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A13D8-34D1-4650-86B0-EC36D0407790}"/>
              </a:ext>
            </a:extLst>
          </p:cNvPr>
          <p:cNvSpPr txBox="1"/>
          <p:nvPr/>
        </p:nvSpPr>
        <p:spPr>
          <a:xfrm>
            <a:off x="2329313" y="481263"/>
            <a:ext cx="7113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I Believe it’s important to study all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70C72-156E-4485-B39F-39442249858A}"/>
              </a:ext>
            </a:extLst>
          </p:cNvPr>
          <p:cNvSpPr txBox="1"/>
          <p:nvPr/>
        </p:nvSpPr>
        <p:spPr>
          <a:xfrm>
            <a:off x="1347537" y="1614829"/>
            <a:ext cx="8633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To know their pluses &amp; minuses</a:t>
            </a:r>
          </a:p>
          <a:p>
            <a:r>
              <a:rPr lang="en-US" sz="2400" b="1" i="1" dirty="0"/>
              <a:t>To be aware of its idiosyncrasies &amp; nuances </a:t>
            </a:r>
          </a:p>
          <a:p>
            <a:r>
              <a:rPr lang="en-US" sz="2400" b="1" i="1" dirty="0"/>
              <a:t>To seek clarification when data doesn’t appear correct </a:t>
            </a:r>
          </a:p>
          <a:p>
            <a:r>
              <a:rPr lang="en-US" sz="2400" b="1" i="1" dirty="0"/>
              <a:t>To understand their relationships</a:t>
            </a:r>
          </a:p>
          <a:p>
            <a:r>
              <a:rPr lang="en-US" sz="2400" b="1" i="1" dirty="0"/>
              <a:t>To view their variation over geography &amp; time</a:t>
            </a:r>
          </a:p>
          <a:p>
            <a:r>
              <a:rPr lang="en-US" sz="2400" b="1" i="1" dirty="0"/>
              <a:t>To be cognizance of people’s “spin” on the data.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53F62-C0C9-4247-8744-3B69083AB1E5}"/>
              </a:ext>
            </a:extLst>
          </p:cNvPr>
          <p:cNvSpPr txBox="1"/>
          <p:nvPr/>
        </p:nvSpPr>
        <p:spPr>
          <a:xfrm>
            <a:off x="1347537" y="4533499"/>
            <a:ext cx="661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Let the data tell the story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B7913-B026-4BD6-AD99-E08384D4A91C}"/>
              </a:ext>
            </a:extLst>
          </p:cNvPr>
          <p:cNvSpPr txBox="1"/>
          <p:nvPr/>
        </p:nvSpPr>
        <p:spPr>
          <a:xfrm>
            <a:off x="1434164" y="5544152"/>
            <a:ext cx="4649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After all, data is our middle name</a:t>
            </a:r>
          </a:p>
        </p:txBody>
      </p:sp>
    </p:spTree>
    <p:extLst>
      <p:ext uri="{BB962C8B-B14F-4D97-AF65-F5344CB8AC3E}">
        <p14:creationId xmlns:p14="http://schemas.microsoft.com/office/powerpoint/2010/main" val="3374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700088"/>
          </a:xfrm>
        </p:spPr>
        <p:txBody>
          <a:bodyPr/>
          <a:lstStyle/>
          <a:p>
            <a:r>
              <a:rPr lang="en-US" altLang="en-US" i="1" dirty="0"/>
              <a:t>Thank you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0"/>
            <a:ext cx="8229600" cy="5181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Kimball Brace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President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i="1" dirty="0"/>
              <a:t>Election Data Services, Inc.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6171 </a:t>
            </a:r>
            <a:r>
              <a:rPr lang="en-US" altLang="en-US" sz="2800" b="1" dirty="0" err="1"/>
              <a:t>Emerywood</a:t>
            </a:r>
            <a:r>
              <a:rPr lang="en-US" altLang="en-US" sz="2800" b="1" dirty="0"/>
              <a:t> Court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Manassas, VA 20112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(703-580-7267 or 202-789-2004)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hlinkClick r:id="rId3"/>
              </a:rPr>
              <a:t>KBrace@electiondataservices.com</a:t>
            </a:r>
            <a:r>
              <a:rPr lang="en-US" altLang="en-US" sz="2800" b="1" dirty="0"/>
              <a:t> or </a:t>
            </a:r>
            <a:r>
              <a:rPr lang="en-US" altLang="en-US" sz="2800" b="1" dirty="0">
                <a:hlinkClick r:id="rId4"/>
              </a:rPr>
              <a:t>KBrace@aol.com</a:t>
            </a:r>
            <a:endParaRPr lang="en-US" altLang="en-US" sz="2800" b="1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i="1" dirty="0">
                <a:hlinkClick r:id="rId5"/>
              </a:rPr>
              <a:t>www.electiondataservices.com</a:t>
            </a:r>
            <a:endParaRPr lang="en-US" altLang="en-US" b="1" i="1" dirty="0"/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2800" b="1" i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b="1" dirty="0"/>
          </a:p>
        </p:txBody>
      </p:sp>
      <p:pic>
        <p:nvPicPr>
          <p:cNvPr id="302084" name="Picture 4" descr="NMBalloonFiesta_20071010_1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1"/>
            <a:ext cx="3048000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94DB26-28DD-446F-A7FE-4F174255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3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0ECDCA-CE01-442E-A3A9-824CC3C70D1E}"/>
              </a:ext>
            </a:extLst>
          </p:cNvPr>
          <p:cNvSpPr txBox="1"/>
          <p:nvPr/>
        </p:nvSpPr>
        <p:spPr>
          <a:xfrm>
            <a:off x="4704202" y="385590"/>
            <a:ext cx="2093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0069F-9B07-48D2-87E1-47691150C119}"/>
              </a:ext>
            </a:extLst>
          </p:cNvPr>
          <p:cNvSpPr txBox="1"/>
          <p:nvPr/>
        </p:nvSpPr>
        <p:spPr>
          <a:xfrm>
            <a:off x="1299411" y="1828800"/>
            <a:ext cx="837397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Basic Election Administration Facts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Election Process from a Data Prospective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Registration Data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Turnout Data</a:t>
            </a:r>
          </a:p>
          <a:p>
            <a:pPr marL="342900" indent="-342900">
              <a:buFont typeface="+mj-lt"/>
              <a:buAutoNum type="arabicPeriod"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DBCB7-ED11-42F5-85DC-A5606085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6794-E641-428F-871A-8C0481AE908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618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F6BFF086-D73E-43B5-89C8-E5E45B187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609600"/>
          </a:xfrm>
        </p:spPr>
        <p:txBody>
          <a:bodyPr/>
          <a:lstStyle/>
          <a:p>
            <a:r>
              <a:rPr lang="en-US" altLang="en-US"/>
              <a:t>Basic Election Administration Facts</a:t>
            </a: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93CD2CA8-0156-4ABF-BB1E-F8E3B8A6F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371600"/>
            <a:ext cx="8001000" cy="533400"/>
          </a:xfrm>
        </p:spPr>
        <p:txBody>
          <a:bodyPr/>
          <a:lstStyle/>
          <a:p>
            <a:r>
              <a:rPr lang="en-US" altLang="en-US" b="1"/>
              <a:t>Diversity is the underpinning of Elections.</a:t>
            </a:r>
          </a:p>
          <a:p>
            <a:pPr lvl="1">
              <a:buFont typeface="Century Gothic" panose="020B0502020202020204" pitchFamily="34" charset="0"/>
              <a:buNone/>
            </a:pPr>
            <a:endParaRPr lang="en-US" altLang="en-US"/>
          </a:p>
        </p:txBody>
      </p:sp>
      <p:pic>
        <p:nvPicPr>
          <p:cNvPr id="176132" name="Picture 4" descr="States">
            <a:extLst>
              <a:ext uri="{FF2B5EF4-FFF2-40B4-BE49-F238E27FC236}">
                <a16:creationId xmlns:a16="http://schemas.microsoft.com/office/drawing/2014/main" id="{341F9019-05DA-45AB-8ADE-F1C0844F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1"/>
            <a:ext cx="7239000" cy="46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 descr="Counties">
            <a:extLst>
              <a:ext uri="{FF2B5EF4-FFF2-40B4-BE49-F238E27FC236}">
                <a16:creationId xmlns:a16="http://schemas.microsoft.com/office/drawing/2014/main" id="{F0ABC62E-96B2-4DE3-868F-61E982ADC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7239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6" name="Picture 8" descr="NewEnglandMCDs">
            <a:extLst>
              <a:ext uri="{FF2B5EF4-FFF2-40B4-BE49-F238E27FC236}">
                <a16:creationId xmlns:a16="http://schemas.microsoft.com/office/drawing/2014/main" id="{9A3473E1-FA31-410E-9A4F-135597DCE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905000"/>
            <a:ext cx="36163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8" name="Picture 10" descr="Counties_NewEnglandMCDs">
            <a:extLst>
              <a:ext uri="{FF2B5EF4-FFF2-40B4-BE49-F238E27FC236}">
                <a16:creationId xmlns:a16="http://schemas.microsoft.com/office/drawing/2014/main" id="{FE2C0DD4-9A5F-47FC-B61D-14F9850B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7239000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9" name="Picture 11" descr="MItownships">
            <a:extLst>
              <a:ext uri="{FF2B5EF4-FFF2-40B4-BE49-F238E27FC236}">
                <a16:creationId xmlns:a16="http://schemas.microsoft.com/office/drawing/2014/main" id="{4AD928A5-33ED-458E-9225-EFFBF999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514601"/>
            <a:ext cx="3440113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40" name="Picture 12" descr="WItownships">
            <a:extLst>
              <a:ext uri="{FF2B5EF4-FFF2-40B4-BE49-F238E27FC236}">
                <a16:creationId xmlns:a16="http://schemas.microsoft.com/office/drawing/2014/main" id="{49C96D21-284D-45F2-9B7C-5399DA769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2673350" cy="3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41" name="Picture 13" descr="MNtownships">
            <a:extLst>
              <a:ext uri="{FF2B5EF4-FFF2-40B4-BE49-F238E27FC236}">
                <a16:creationId xmlns:a16="http://schemas.microsoft.com/office/drawing/2014/main" id="{AC0E5BD6-8A16-4E75-B508-200E060E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2438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42" name="Picture 14" descr="Counties_NE_MidwestMCDs">
            <a:extLst>
              <a:ext uri="{FF2B5EF4-FFF2-40B4-BE49-F238E27FC236}">
                <a16:creationId xmlns:a16="http://schemas.microsoft.com/office/drawing/2014/main" id="{B0A18E29-8D14-4317-9778-47216FF8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1"/>
            <a:ext cx="7239000" cy="46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4" name="Text Box 6">
            <a:extLst>
              <a:ext uri="{FF2B5EF4-FFF2-40B4-BE49-F238E27FC236}">
                <a16:creationId xmlns:a16="http://schemas.microsoft.com/office/drawing/2014/main" id="{19B47FE6-C591-451B-899D-293083EE4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257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dirty="0"/>
              <a:t>50 States</a:t>
            </a:r>
          </a:p>
        </p:txBody>
      </p:sp>
      <p:sp>
        <p:nvSpPr>
          <p:cNvPr id="176135" name="Text Box 7">
            <a:extLst>
              <a:ext uri="{FF2B5EF4-FFF2-40B4-BE49-F238E27FC236}">
                <a16:creationId xmlns:a16="http://schemas.microsoft.com/office/drawing/2014/main" id="{817A39FB-7ED5-4A90-81E3-4954C7DCE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4864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dirty="0"/>
              <a:t>3,140 Counties</a:t>
            </a:r>
          </a:p>
        </p:txBody>
      </p:sp>
      <p:sp>
        <p:nvSpPr>
          <p:cNvPr id="176137" name="Text Box 9">
            <a:extLst>
              <a:ext uri="{FF2B5EF4-FFF2-40B4-BE49-F238E27FC236}">
                <a16:creationId xmlns:a16="http://schemas.microsoft.com/office/drawing/2014/main" id="{09CC5CA4-B5F2-4482-9747-C22DAD413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7150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dirty="0"/>
              <a:t>1,620 NE Townships</a:t>
            </a:r>
          </a:p>
        </p:txBody>
      </p:sp>
      <p:sp>
        <p:nvSpPr>
          <p:cNvPr id="176143" name="Text Box 15">
            <a:extLst>
              <a:ext uri="{FF2B5EF4-FFF2-40B4-BE49-F238E27FC236}">
                <a16:creationId xmlns:a16="http://schemas.microsoft.com/office/drawing/2014/main" id="{4F5D8693-89DA-4978-A3AD-C9768D189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943600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dirty="0"/>
              <a:t>5,312 Midwest Townships</a:t>
            </a:r>
          </a:p>
        </p:txBody>
      </p:sp>
      <p:sp>
        <p:nvSpPr>
          <p:cNvPr id="176144" name="Text Box 16">
            <a:extLst>
              <a:ext uri="{FF2B5EF4-FFF2-40B4-BE49-F238E27FC236}">
                <a16:creationId xmlns:a16="http://schemas.microsoft.com/office/drawing/2014/main" id="{49998E3B-D2EF-4B1E-8483-4A4A6ABEE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248400"/>
            <a:ext cx="342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CC0000"/>
                </a:solidFill>
              </a:rPr>
              <a:t>10,072 Election Jurisdictions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DCE9A9-E627-4015-BD03-2A4466E4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575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8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8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8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6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6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6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400"/>
                                        <p:tgtEl>
                                          <p:spTgt spid="17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9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6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6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6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/>
      <p:bldP spid="176131" grpId="0" build="p"/>
      <p:bldP spid="176134" grpId="0"/>
      <p:bldP spid="176135" grpId="0"/>
      <p:bldP spid="176137" grpId="0"/>
      <p:bldP spid="176143" grpId="0"/>
      <p:bldP spid="1761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6A3143BF-8B05-4098-8D31-46D2B1112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609600"/>
          </a:xfrm>
        </p:spPr>
        <p:txBody>
          <a:bodyPr/>
          <a:lstStyle/>
          <a:p>
            <a:r>
              <a:rPr lang="en-US" altLang="en-US"/>
              <a:t>Basic Election Administration Facts</a:t>
            </a:r>
          </a:p>
        </p:txBody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651124E1-E3F3-40A1-8A71-81B9A46E34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600200"/>
            <a:ext cx="80010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/>
              <a:t>Size is important to remember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/>
              <a:t>Question: What is the mean size of jurisdictions in the nation in terms of registration?  </a:t>
            </a:r>
          </a:p>
          <a:p>
            <a:pPr lvl="2">
              <a:lnSpc>
                <a:spcPct val="90000"/>
              </a:lnSpc>
            </a:pP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CC0000"/>
                </a:solidFill>
              </a:rPr>
              <a:t>1,492 registered voters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/>
              <a:t>Over 1/3</a:t>
            </a:r>
            <a:r>
              <a:rPr lang="en-US" altLang="en-US" b="1" baseline="30000" dirty="0"/>
              <a:t>rd</a:t>
            </a:r>
            <a:r>
              <a:rPr lang="en-US" altLang="en-US" b="1" dirty="0"/>
              <a:t> of nations’ counties have fewer than    10,000 registered voters in them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/>
              <a:t>Half of the nation’s counties have less than 16,000 registered voters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/>
              <a:t>Only 343 jurisdictions have more than 100,000 registered voters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/>
              <a:t>Only 14 counties have more than 1 million voters</a:t>
            </a:r>
          </a:p>
          <a:p>
            <a:pPr lvl="2">
              <a:lnSpc>
                <a:spcPct val="90000"/>
              </a:lnSpc>
            </a:pPr>
            <a:r>
              <a:rPr lang="en-US" altLang="en-US" b="1" dirty="0"/>
              <a:t>Smallest County: Loving County, Texas: 136 voters</a:t>
            </a:r>
          </a:p>
          <a:p>
            <a:pPr lvl="2">
              <a:lnSpc>
                <a:spcPct val="90000"/>
              </a:lnSpc>
            </a:pPr>
            <a:r>
              <a:rPr lang="en-US" altLang="en-US" b="1" dirty="0"/>
              <a:t>Largest County: Los Angeles, CA: 3.9 million voters</a:t>
            </a:r>
          </a:p>
          <a:p>
            <a:pPr lvl="3">
              <a:lnSpc>
                <a:spcPct val="90000"/>
              </a:lnSpc>
            </a:pPr>
            <a:r>
              <a:rPr lang="en-US" altLang="en-US" b="1" dirty="0"/>
              <a:t>Take 930 smallest counties to reach LA’s total.</a:t>
            </a:r>
          </a:p>
          <a:p>
            <a:pPr lvl="1">
              <a:lnSpc>
                <a:spcPct val="90000"/>
              </a:lnSpc>
              <a:buFont typeface="Century Gothic" panose="020B0502020202020204" pitchFamily="34" charset="0"/>
              <a:buNone/>
            </a:pP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52790-4DA7-4CBB-9831-D58E8E09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27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5" grpId="0" uiExpand="1" build="p" bldLvl="2" advAuto="150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>
            <a:extLst>
              <a:ext uri="{FF2B5EF4-FFF2-40B4-BE49-F238E27FC236}">
                <a16:creationId xmlns:a16="http://schemas.microsoft.com/office/drawing/2014/main" id="{F7CF5FCF-59B3-4172-B785-5F412946F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001000" cy="533400"/>
          </a:xfrm>
        </p:spPr>
        <p:txBody>
          <a:bodyPr/>
          <a:lstStyle/>
          <a:p>
            <a:r>
              <a:rPr lang="en-US" altLang="en-US" sz="2800"/>
              <a:t>Basic Election Administration Facts</a:t>
            </a:r>
          </a:p>
        </p:txBody>
      </p:sp>
      <p:pic>
        <p:nvPicPr>
          <p:cNvPr id="334852" name="Picture 4" descr="DistributionOfJurisdictions08">
            <a:extLst>
              <a:ext uri="{FF2B5EF4-FFF2-40B4-BE49-F238E27FC236}">
                <a16:creationId xmlns:a16="http://schemas.microsoft.com/office/drawing/2014/main" id="{2DD203F5-9C3E-4296-84D0-7AC117E3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62" y="1018822"/>
            <a:ext cx="9067075" cy="522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8E98BA-F3F3-4D90-8421-22146755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2736B-5EF9-4DFD-977F-1C10D6324D8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504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for report on state">
  <a:themeElements>
    <a:clrScheme name="Presentation for report on state 9">
      <a:dk1>
        <a:srgbClr val="000099"/>
      </a:dk1>
      <a:lt1>
        <a:srgbClr val="FFFFFF"/>
      </a:lt1>
      <a:dk2>
        <a:srgbClr val="FFFFFF"/>
      </a:dk2>
      <a:lt2>
        <a:srgbClr val="99CCFF"/>
      </a:lt2>
      <a:accent1>
        <a:srgbClr val="0099CC"/>
      </a:accent1>
      <a:accent2>
        <a:srgbClr val="CC0000"/>
      </a:accent2>
      <a:accent3>
        <a:srgbClr val="FFFFFF"/>
      </a:accent3>
      <a:accent4>
        <a:srgbClr val="000082"/>
      </a:accent4>
      <a:accent5>
        <a:srgbClr val="AACAE2"/>
      </a:accent5>
      <a:accent6>
        <a:srgbClr val="B90000"/>
      </a:accent6>
      <a:hlink>
        <a:srgbClr val="0099FF"/>
      </a:hlink>
      <a:folHlink>
        <a:srgbClr val="66CCFF"/>
      </a:folHlink>
    </a:clrScheme>
    <a:fontScheme name="Presentation for report on st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Presentation for report on state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for report on state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for report on state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for report on state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for report on state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for report on state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for report on state 7">
        <a:dk1>
          <a:srgbClr val="A50021"/>
        </a:dk1>
        <a:lt1>
          <a:srgbClr val="FFFFFF"/>
        </a:lt1>
        <a:dk2>
          <a:srgbClr val="FFFFFF"/>
        </a:dk2>
        <a:lt2>
          <a:srgbClr val="C27474"/>
        </a:lt2>
        <a:accent1>
          <a:srgbClr val="A50021"/>
        </a:accent1>
        <a:accent2>
          <a:srgbClr val="D19FA6"/>
        </a:accent2>
        <a:accent3>
          <a:srgbClr val="FFFFFF"/>
        </a:accent3>
        <a:accent4>
          <a:srgbClr val="8C001B"/>
        </a:accent4>
        <a:accent5>
          <a:srgbClr val="CFAAAB"/>
        </a:accent5>
        <a:accent6>
          <a:srgbClr val="BD9096"/>
        </a:accent6>
        <a:hlink>
          <a:srgbClr val="A50021"/>
        </a:hlink>
        <a:folHlink>
          <a:srgbClr val="FE1F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for report on state 8">
        <a:dk1>
          <a:srgbClr val="A50021"/>
        </a:dk1>
        <a:lt1>
          <a:srgbClr val="FFFFFF"/>
        </a:lt1>
        <a:dk2>
          <a:srgbClr val="FFFFFF"/>
        </a:dk2>
        <a:lt2>
          <a:srgbClr val="C27474"/>
        </a:lt2>
        <a:accent1>
          <a:srgbClr val="772F3B"/>
        </a:accent1>
        <a:accent2>
          <a:srgbClr val="D19FA6"/>
        </a:accent2>
        <a:accent3>
          <a:srgbClr val="FFFFFF"/>
        </a:accent3>
        <a:accent4>
          <a:srgbClr val="8C001B"/>
        </a:accent4>
        <a:accent5>
          <a:srgbClr val="BDADAF"/>
        </a:accent5>
        <a:accent6>
          <a:srgbClr val="BD9096"/>
        </a:accent6>
        <a:hlink>
          <a:srgbClr val="A50021"/>
        </a:hlink>
        <a:folHlink>
          <a:srgbClr val="FE1F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for report on state 9">
        <a:dk1>
          <a:srgbClr val="000099"/>
        </a:dk1>
        <a:lt1>
          <a:srgbClr val="FFFFFF"/>
        </a:lt1>
        <a:dk2>
          <a:srgbClr val="FFFFFF"/>
        </a:dk2>
        <a:lt2>
          <a:srgbClr val="99CCFF"/>
        </a:lt2>
        <a:accent1>
          <a:srgbClr val="0099CC"/>
        </a:accent1>
        <a:accent2>
          <a:srgbClr val="CC0000"/>
        </a:accent2>
        <a:accent3>
          <a:srgbClr val="FFFFFF"/>
        </a:accent3>
        <a:accent4>
          <a:srgbClr val="000082"/>
        </a:accent4>
        <a:accent5>
          <a:srgbClr val="AACAE2"/>
        </a:accent5>
        <a:accent6>
          <a:srgbClr val="B90000"/>
        </a:accent6>
        <a:hlink>
          <a:srgbClr val="00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13901</TotalTime>
  <Words>1717</Words>
  <Application>Microsoft Office PowerPoint</Application>
  <PresentationFormat>Widescreen</PresentationFormat>
  <Paragraphs>334</Paragraphs>
  <Slides>53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Arial Black</vt:lpstr>
      <vt:lpstr>Calibri</vt:lpstr>
      <vt:lpstr>Century Gothic</vt:lpstr>
      <vt:lpstr>Times New Roman</vt:lpstr>
      <vt:lpstr>Presentation for report on state</vt:lpstr>
      <vt:lpstr>The Election Process From a Data Prospective </vt:lpstr>
      <vt:lpstr>Who is Election Data Services, Inc.?</vt:lpstr>
      <vt:lpstr>Who is Election Data Services, Inc.?</vt:lpstr>
      <vt:lpstr>Who is Election Data Services, Inc.?</vt:lpstr>
      <vt:lpstr>Who is Kim Brace?</vt:lpstr>
      <vt:lpstr>PowerPoint Presentation</vt:lpstr>
      <vt:lpstr>Basic Election Administration Facts</vt:lpstr>
      <vt:lpstr>Basic Election Administration Facts</vt:lpstr>
      <vt:lpstr>Basic Election Administration Facts</vt:lpstr>
      <vt:lpstr>Basic Election Administration Facts</vt:lpstr>
      <vt:lpstr>The Election Process –  From a data element prospective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Registration of Voting Age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Registration Summary</vt:lpstr>
      <vt:lpstr>PowerPoint Presentation</vt:lpstr>
      <vt:lpstr>PowerPoint Presentation</vt:lpstr>
      <vt:lpstr>PowerPoint Presentation</vt:lpstr>
      <vt:lpstr>How many people participated  in the 2012 General Election?</vt:lpstr>
      <vt:lpstr>How many people participated  in the 2016 General Election?</vt:lpstr>
      <vt:lpstr>PowerPoint Presentation</vt:lpstr>
      <vt:lpstr>PowerPoint Presentation</vt:lpstr>
      <vt:lpstr>How many people participated  in the 2012 General Election?</vt:lpstr>
      <vt:lpstr>How many people participated  in the 2016 General Election?</vt:lpstr>
      <vt:lpstr>Drop – off  (or Residual Votes)</vt:lpstr>
      <vt:lpstr>PowerPoint Presentation</vt:lpstr>
      <vt:lpstr>How many people participated  in the 2016 General Election?</vt:lpstr>
      <vt:lpstr>Turn-out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Voting Equipment:</dc:title>
  <dc:creator>Kim Brace</dc:creator>
  <cp:lastModifiedBy>administrator@electiondataservices.com</cp:lastModifiedBy>
  <cp:revision>95</cp:revision>
  <cp:lastPrinted>2017-09-08T15:39:34Z</cp:lastPrinted>
  <dcterms:created xsi:type="dcterms:W3CDTF">2017-06-20T03:25:48Z</dcterms:created>
  <dcterms:modified xsi:type="dcterms:W3CDTF">2017-09-11T12:09:35Z</dcterms:modified>
</cp:coreProperties>
</file>